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42" r:id="rId3"/>
    <p:sldId id="360" r:id="rId4"/>
    <p:sldId id="355" r:id="rId5"/>
    <p:sldId id="361" r:id="rId6"/>
    <p:sldId id="347" r:id="rId7"/>
    <p:sldId id="321" r:id="rId8"/>
    <p:sldId id="329" r:id="rId9"/>
    <p:sldId id="330" r:id="rId10"/>
    <p:sldId id="332" r:id="rId11"/>
    <p:sldId id="333" r:id="rId12"/>
    <p:sldId id="363" r:id="rId13"/>
    <p:sldId id="348" r:id="rId14"/>
    <p:sldId id="364" r:id="rId15"/>
    <p:sldId id="353" r:id="rId16"/>
    <p:sldId id="365" r:id="rId17"/>
    <p:sldId id="367" r:id="rId18"/>
    <p:sldId id="366" r:id="rId19"/>
    <p:sldId id="375" r:id="rId20"/>
    <p:sldId id="376" r:id="rId21"/>
    <p:sldId id="377" r:id="rId22"/>
    <p:sldId id="368" r:id="rId23"/>
    <p:sldId id="370" r:id="rId24"/>
    <p:sldId id="371" r:id="rId25"/>
    <p:sldId id="362" r:id="rId26"/>
    <p:sldId id="354" r:id="rId27"/>
    <p:sldId id="372" r:id="rId28"/>
    <p:sldId id="374" r:id="rId29"/>
    <p:sldId id="373" r:id="rId30"/>
    <p:sldId id="33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6D"/>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4660"/>
  </p:normalViewPr>
  <p:slideViewPr>
    <p:cSldViewPr snapToGrid="0">
      <p:cViewPr varScale="1">
        <p:scale>
          <a:sx n="78" d="100"/>
          <a:sy n="78" d="100"/>
        </p:scale>
        <p:origin x="82"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383243-93DF-48B4-BFC5-B49CA6530170}" type="datetimeFigureOut">
              <a:rPr lang="en-US" smtClean="0"/>
              <a:t>12/10/2018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6E01F-195E-411F-BA52-86BEE87ECEF2}" type="slidenum">
              <a:rPr lang="en-US" smtClean="0"/>
              <a:t>‹#›</a:t>
            </a:fld>
            <a:endParaRPr lang="en-US"/>
          </a:p>
        </p:txBody>
      </p:sp>
    </p:spTree>
    <p:extLst>
      <p:ext uri="{BB962C8B-B14F-4D97-AF65-F5344CB8AC3E}">
        <p14:creationId xmlns:p14="http://schemas.microsoft.com/office/powerpoint/2010/main" val="2542657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8F0BEB-5B52-480B-880F-B776E5ED1E0C}" type="datetime1">
              <a:rPr lang="en-US" smtClean="0"/>
              <a:t>12/10/2018</a:t>
            </a:fld>
            <a:endParaRPr lang="en-US"/>
          </a:p>
        </p:txBody>
      </p:sp>
      <p:sp>
        <p:nvSpPr>
          <p:cNvPr id="6" name="Slide Number Placeholder 5"/>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60396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77CEC8-465B-419A-8D0F-2367B557F0DD}" type="datetime1">
              <a:rPr lang="en-US" smtClean="0"/>
              <a:t>12/10/2018</a:t>
            </a:fld>
            <a:endParaRPr lang="en-US"/>
          </a:p>
        </p:txBody>
      </p:sp>
      <p:sp>
        <p:nvSpPr>
          <p:cNvPr id="6" name="Slide Number Placeholder 5"/>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2876298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B48418-F854-4266-8D76-1853D4B4B6A2}" type="datetime1">
              <a:rPr lang="en-US" smtClean="0"/>
              <a:t>12/10/2018</a:t>
            </a:fld>
            <a:endParaRPr lang="en-US"/>
          </a:p>
        </p:txBody>
      </p:sp>
      <p:sp>
        <p:nvSpPr>
          <p:cNvPr id="6" name="Slide Number Placeholder 5"/>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4223816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9A6C9-C46E-402E-A9A2-A71AE0286863}" type="datetime1">
              <a:rPr lang="en-US" smtClean="0"/>
              <a:t>12/10/2018</a:t>
            </a:fld>
            <a:endParaRPr lang="en-US"/>
          </a:p>
        </p:txBody>
      </p:sp>
      <p:sp>
        <p:nvSpPr>
          <p:cNvPr id="6" name="Slide Number Placeholder 5"/>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2986387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3ED0B2-9E2D-4980-9794-46042E11E445}" type="datetime1">
              <a:rPr lang="en-US" smtClean="0"/>
              <a:t>12/10/2018</a:t>
            </a:fld>
            <a:endParaRPr lang="en-US"/>
          </a:p>
        </p:txBody>
      </p:sp>
      <p:sp>
        <p:nvSpPr>
          <p:cNvPr id="6" name="Slide Number Placeholder 5"/>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2211693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58F0E3-CD7C-490A-9F0E-05254D4A228A}" type="datetime1">
              <a:rPr lang="en-US" smtClean="0"/>
              <a:t>12/10/2018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[1] https://www.infoworld.com/article/3228245/data-science/the-80-20-data-science-dilemma.html By Armand Ruiz, Contributor, InfoWorld | SEP 26, 2017 </a:t>
            </a:r>
            <a:endParaRPr lang="en-US" dirty="0"/>
          </a:p>
        </p:txBody>
      </p:sp>
      <p:sp>
        <p:nvSpPr>
          <p:cNvPr id="7" name="Slide Number Placeholder 6"/>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741680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A35E0E-74FC-4271-917A-055E84766B5A}" type="datetime1">
              <a:rPr lang="en-US" smtClean="0"/>
              <a:t>12/10/2018</a:t>
            </a:fld>
            <a:endParaRPr lang="en-US"/>
          </a:p>
        </p:txBody>
      </p:sp>
      <p:sp>
        <p:nvSpPr>
          <p:cNvPr id="9" name="Slide Number Placeholder 8"/>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296210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9306CB-2B68-4E79-8CC9-54331A24CE9E}" type="datetime1">
              <a:rPr lang="en-US" smtClean="0"/>
              <a:t>12/10/2018</a:t>
            </a:fld>
            <a:endParaRPr lang="en-US"/>
          </a:p>
        </p:txBody>
      </p:sp>
      <p:sp>
        <p:nvSpPr>
          <p:cNvPr id="5" name="Slide Number Placeholder 4"/>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2497002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42670A-D829-477D-8C1F-F91288B96917}" type="datetime1">
              <a:rPr lang="en-US" smtClean="0"/>
              <a:t>12/10/2018</a:t>
            </a:fld>
            <a:endParaRPr lang="en-US"/>
          </a:p>
        </p:txBody>
      </p:sp>
      <p:sp>
        <p:nvSpPr>
          <p:cNvPr id="4" name="Slide Number Placeholder 3"/>
          <p:cNvSpPr>
            <a:spLocks noGrp="1"/>
          </p:cNvSpPr>
          <p:nvPr>
            <p:ph type="sldNum" sz="quarter" idx="12"/>
          </p:nvPr>
        </p:nvSpPr>
        <p:spPr/>
        <p:txBody>
          <a:bodyPr/>
          <a:lstStyle/>
          <a:p>
            <a:fld id="{4EE80491-61E8-4EFC-86E6-9B805F26923E}" type="slidenum">
              <a:rPr lang="en-US" smtClean="0"/>
              <a:t>‹#›</a:t>
            </a:fld>
            <a:endParaRPr lang="en-US" dirty="0"/>
          </a:p>
        </p:txBody>
      </p:sp>
    </p:spTree>
    <p:extLst>
      <p:ext uri="{BB962C8B-B14F-4D97-AF65-F5344CB8AC3E}">
        <p14:creationId xmlns:p14="http://schemas.microsoft.com/office/powerpoint/2010/main" val="1899800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932F652-3FA6-43B2-A06C-8D7F4BB53CCD}" type="datetime1">
              <a:rPr lang="en-US" smtClean="0"/>
              <a:t>12/10/2018</a:t>
            </a:fld>
            <a:endParaRPr lang="en-US"/>
          </a:p>
        </p:txBody>
      </p:sp>
      <p:sp>
        <p:nvSpPr>
          <p:cNvPr id="7" name="Slide Number Placeholder 6"/>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173107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CC517D-4779-4254-92DF-BC309FD2D43A}" type="datetime1">
              <a:rPr lang="en-US" smtClean="0"/>
              <a:t>12/10/2018</a:t>
            </a:fld>
            <a:endParaRPr lang="en-US"/>
          </a:p>
        </p:txBody>
      </p:sp>
      <p:sp>
        <p:nvSpPr>
          <p:cNvPr id="7" name="Slide Number Placeholder 6"/>
          <p:cNvSpPr>
            <a:spLocks noGrp="1"/>
          </p:cNvSpPr>
          <p:nvPr>
            <p:ph type="sldNum" sz="quarter" idx="12"/>
          </p:nvPr>
        </p:nvSpPr>
        <p:spPr/>
        <p:txBody>
          <a:bodyPr/>
          <a:lstStyle/>
          <a:p>
            <a:fld id="{4EE80491-61E8-4EFC-86E6-9B805F26923E}" type="slidenum">
              <a:rPr lang="en-US" smtClean="0"/>
              <a:t>‹#›</a:t>
            </a:fld>
            <a:endParaRPr lang="en-US"/>
          </a:p>
        </p:txBody>
      </p:sp>
    </p:spTree>
    <p:extLst>
      <p:ext uri="{BB962C8B-B14F-4D97-AF65-F5344CB8AC3E}">
        <p14:creationId xmlns:p14="http://schemas.microsoft.com/office/powerpoint/2010/main" val="196608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E4D550-2F94-41DD-B1FA-80A6649F7F95}" type="datetime1">
              <a:rPr lang="en-US" smtClean="0"/>
              <a:t>12/10/2018</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E80491-61E8-4EFC-86E6-9B805F26923E}" type="slidenum">
              <a:rPr lang="en-US" smtClean="0"/>
              <a:t>‹#›</a:t>
            </a:fld>
            <a:endParaRPr lang="en-US"/>
          </a:p>
        </p:txBody>
      </p:sp>
    </p:spTree>
    <p:extLst>
      <p:ext uri="{BB962C8B-B14F-4D97-AF65-F5344CB8AC3E}">
        <p14:creationId xmlns:p14="http://schemas.microsoft.com/office/powerpoint/2010/main" val="81378357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neo4j.com/graphgist/bank-fraud-detection" TargetMode="External"/><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techrepublic.com/article/85-of-big-data-projects-fail-but-your-developers-can-help-yours-succeed/" TargetMode="External"/><Relationship Id="rId2" Type="http://schemas.openxmlformats.org/officeDocument/2006/relationships/hyperlink" Target="https://www.infoworld.com/article/3228245/data-science/the-80-20-data-science-dilemma.html" TargetMode="External"/><Relationship Id="rId1" Type="http://schemas.openxmlformats.org/officeDocument/2006/relationships/slideLayout" Target="../slideLayouts/slideLayout7.xml"/><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hameleonmetadata/DATAx_NYC_2019" TargetMode="External"/><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hyperlink" Target="mailto:ET@ChameleonMetadata.com"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www.spe.org/en/jpt/jpt-article-detail/?art=4170"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searchcio.techtarget.com/blog/TotalCIO/In-a-hot-RPA-market-the-rule-of-five-keeps-CIOs-focused-on-use-cases" TargetMode="External"/><Relationship Id="rId7" Type="http://schemas.openxmlformats.org/officeDocument/2006/relationships/image" Target="../media/image5.emf"/><Relationship Id="rId2" Type="http://schemas.openxmlformats.org/officeDocument/2006/relationships/hyperlink" Target="https://www.forbes.com/sites/forbescommunicationscouncil/2018/08/15/how-rpa-is-changing-the-way-we-work/#579b7b911047" TargetMode="External"/><Relationship Id="rId1" Type="http://schemas.openxmlformats.org/officeDocument/2006/relationships/slideLayout" Target="../slideLayouts/slideLayout7.xml"/><Relationship Id="rId6" Type="http://schemas.openxmlformats.org/officeDocument/2006/relationships/hyperlink" Target="https://internetofthingsagenda.techtarget.com/definition/robotic-process-automation" TargetMode="External"/><Relationship Id="rId5" Type="http://schemas.openxmlformats.org/officeDocument/2006/relationships/hyperlink" Target="https://www2.deloitte.com/content/dam/Deloitte/us/Documents/process-and-operations/us-sdt-process-automation.pdf" TargetMode="External"/><Relationship Id="rId4" Type="http://schemas.openxmlformats.org/officeDocument/2006/relationships/hyperlink" Target="https://www.mckinsey.com/industries/financial-services/our-insights/the-value-of-robotic-process-automatio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1.jp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12.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 y="2210638"/>
            <a:ext cx="12191999" cy="4736719"/>
          </a:xfrm>
          <a:prstGeom prst="rect">
            <a:avLst/>
          </a:prstGeom>
          <a:extLst>
            <a:ext uri="{909E8E84-426E-40dd-AFC4-6F175D3DCCD1}"/>
            <a:ext uri="{91240B29-F687-4f45-9708-019B960494DF}"/>
            <a:ext uri="{AF507438-7753-43e0-B8FC-AC1667EBCBE1}"/>
            <a:ext uri="{FAA26D3D-D897-4be2-8F04-BA451C77F1D7}"/>
          </a:ex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4000" b="1" dirty="0"/>
              <a:t>Building a Data Science Architecture</a:t>
            </a:r>
          </a:p>
          <a:p>
            <a:pPr>
              <a:defRPr/>
            </a:pPr>
            <a:endParaRPr lang="en-US" sz="2800" b="1" dirty="0"/>
          </a:p>
          <a:p>
            <a:pPr>
              <a:defRPr/>
            </a:pPr>
            <a:endParaRPr lang="en-US" sz="2800" b="1" dirty="0"/>
          </a:p>
          <a:p>
            <a:pPr>
              <a:defRPr/>
            </a:pPr>
            <a:endParaRPr lang="en-US" sz="2800" b="1" dirty="0"/>
          </a:p>
          <a:p>
            <a:pPr>
              <a:defRPr/>
            </a:pPr>
            <a:endParaRPr lang="en-US" sz="2800" b="1" dirty="0"/>
          </a:p>
          <a:p>
            <a:pPr>
              <a:defRPr/>
            </a:pPr>
            <a:endParaRPr lang="en-US" sz="1200" dirty="0"/>
          </a:p>
          <a:p>
            <a:pPr>
              <a:defRPr/>
            </a:pPr>
            <a:endParaRPr lang="en-US" sz="1200" dirty="0"/>
          </a:p>
          <a:p>
            <a:pPr>
              <a:spcAft>
                <a:spcPts val="600"/>
              </a:spcAft>
              <a:defRPr/>
            </a:pPr>
            <a:endParaRPr lang="en-US" sz="1800" dirty="0"/>
          </a:p>
          <a:p>
            <a:pPr>
              <a:defRPr/>
            </a:pPr>
            <a:r>
              <a:rPr lang="en-US" sz="1800" dirty="0"/>
              <a:t>12 December 2018</a:t>
            </a:r>
          </a:p>
          <a:p>
            <a:pPr>
              <a:defRPr/>
            </a:pPr>
            <a:endParaRPr lang="en-US" sz="1200" dirty="0"/>
          </a:p>
          <a:p>
            <a:pPr>
              <a:defRPr/>
            </a:pPr>
            <a:r>
              <a:rPr lang="en-US" sz="1200" u="sng" dirty="0"/>
              <a:t>Presented By</a:t>
            </a:r>
            <a:r>
              <a:rPr lang="en-US" sz="1200" dirty="0"/>
              <a:t>:</a:t>
            </a:r>
          </a:p>
          <a:p>
            <a:pPr>
              <a:spcBef>
                <a:spcPts val="400"/>
              </a:spcBef>
              <a:defRPr/>
            </a:pPr>
            <a:r>
              <a:rPr lang="en-US" sz="1200" dirty="0"/>
              <a:t> </a:t>
            </a:r>
          </a:p>
          <a:p>
            <a:pPr>
              <a:defRPr/>
            </a:pPr>
            <a:r>
              <a:rPr lang="en-US" sz="1200" dirty="0"/>
              <a:t>Eric Thornton</a:t>
            </a:r>
          </a:p>
          <a:p>
            <a:pPr>
              <a:defRPr/>
            </a:pPr>
            <a:endParaRPr lang="en-US" sz="2000" dirty="0"/>
          </a:p>
          <a:p>
            <a:pPr>
              <a:defRPr/>
            </a:pPr>
            <a:r>
              <a:rPr lang="en-US" sz="1200" dirty="0"/>
              <a:t>For Questions, Comments or Clarifications Contact:</a:t>
            </a:r>
          </a:p>
          <a:p>
            <a:pPr>
              <a:defRPr/>
            </a:pPr>
            <a:r>
              <a:rPr lang="en-US" sz="1200" dirty="0"/>
              <a:t>ET@ChameleonMetadata.com</a:t>
            </a:r>
          </a:p>
          <a:p>
            <a:pPr marL="5083175" algn="l">
              <a:defRPr/>
            </a:pPr>
            <a:endParaRPr lang="en-US" sz="800" dirty="0"/>
          </a:p>
          <a:p>
            <a:pPr marL="5083175" algn="l">
              <a:defRPr/>
            </a:pPr>
            <a:endParaRPr lang="en-US" sz="1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527" y="455593"/>
            <a:ext cx="1676939" cy="1666392"/>
          </a:xfrm>
          <a:prstGeom prst="rect">
            <a:avLst/>
          </a:prstGeom>
        </p:spPr>
      </p:pic>
      <p:pic>
        <p:nvPicPr>
          <p:cNvPr id="3" name="Picture 2">
            <a:extLst>
              <a:ext uri="{FF2B5EF4-FFF2-40B4-BE49-F238E27FC236}">
                <a16:creationId xmlns:a16="http://schemas.microsoft.com/office/drawing/2014/main" id="{0D8F276E-84FD-4A1C-98CE-8D7CAA56346F}"/>
              </a:ext>
            </a:extLst>
          </p:cNvPr>
          <p:cNvPicPr>
            <a:picLocks noChangeAspect="1"/>
          </p:cNvPicPr>
          <p:nvPr/>
        </p:nvPicPr>
        <p:blipFill>
          <a:blip r:embed="rId3"/>
          <a:stretch>
            <a:fillRect/>
          </a:stretch>
        </p:blipFill>
        <p:spPr>
          <a:xfrm>
            <a:off x="2226895" y="3028232"/>
            <a:ext cx="7738210" cy="1839331"/>
          </a:xfrm>
          <a:prstGeom prst="rect">
            <a:avLst/>
          </a:prstGeom>
        </p:spPr>
      </p:pic>
    </p:spTree>
    <p:extLst>
      <p:ext uri="{BB962C8B-B14F-4D97-AF65-F5344CB8AC3E}">
        <p14:creationId xmlns:p14="http://schemas.microsoft.com/office/powerpoint/2010/main" val="480568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Number Placeholder 3"/>
          <p:cNvSpPr txBox="1">
            <a:spLocks noGrp="1"/>
          </p:cNvSpPr>
          <p:nvPr/>
        </p:nvSpPr>
        <p:spPr bwMode="auto">
          <a:xfrm>
            <a:off x="8382000" y="6553201"/>
            <a:ext cx="2133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0"/>
              </a:spcBef>
              <a:defRPr sz="1200">
                <a:solidFill>
                  <a:schemeClr val="tx1"/>
                </a:solidFill>
                <a:latin typeface="Arial" panose="020B0604020202020204" pitchFamily="34" charset="0"/>
              </a:defRPr>
            </a:lvl1pPr>
            <a:lvl2pPr marL="742950" indent="-285750" algn="l" eaLnBrk="0" hangingPunct="0">
              <a:spcBef>
                <a:spcPct val="0"/>
              </a:spcBef>
              <a:defRPr sz="1200">
                <a:solidFill>
                  <a:schemeClr val="tx1"/>
                </a:solidFill>
                <a:latin typeface="Arial" panose="020B0604020202020204" pitchFamily="34" charset="0"/>
              </a:defRPr>
            </a:lvl2pPr>
            <a:lvl3pPr marL="1143000" indent="-228600" algn="l" eaLnBrk="0" hangingPunct="0">
              <a:spcBef>
                <a:spcPct val="0"/>
              </a:spcBef>
              <a:defRPr sz="1200">
                <a:solidFill>
                  <a:schemeClr val="tx1"/>
                </a:solidFill>
                <a:latin typeface="Arial" panose="020B0604020202020204" pitchFamily="34" charset="0"/>
              </a:defRPr>
            </a:lvl3pPr>
            <a:lvl4pPr marL="1600200" indent="-228600" algn="l" eaLnBrk="0" hangingPunct="0">
              <a:spcBef>
                <a:spcPct val="0"/>
              </a:spcBef>
              <a:defRPr sz="1200">
                <a:solidFill>
                  <a:schemeClr val="tx1"/>
                </a:solidFill>
                <a:latin typeface="Arial" panose="020B0604020202020204" pitchFamily="34" charset="0"/>
              </a:defRPr>
            </a:lvl4pPr>
            <a:lvl5pPr marL="2057400" indent="-228600" algn="l" eaLnBrk="0" hangingPunct="0">
              <a:spcBef>
                <a:spcPct val="0"/>
              </a:spcBef>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algn="r" eaLnBrk="1" hangingPunct="1"/>
            <a:fld id="{21B79C2F-1E6F-4D78-AF5D-C5CCE36973EA}" type="slidenum">
              <a:rPr lang="en-US" altLang="en-US" sz="1000">
                <a:solidFill>
                  <a:srgbClr val="5E829C"/>
                </a:solidFill>
                <a:latin typeface="Trebuchet MS" panose="020B0603020202020204" pitchFamily="34" charset="0"/>
              </a:rPr>
              <a:pPr algn="r" eaLnBrk="1" hangingPunct="1"/>
              <a:t>10</a:t>
            </a:fld>
            <a:endParaRPr lang="en-US" altLang="en-US" sz="1000" dirty="0">
              <a:solidFill>
                <a:srgbClr val="5E829C"/>
              </a:solidFill>
              <a:latin typeface="Trebuchet MS" panose="020B0603020202020204" pitchFamily="34" charset="0"/>
            </a:endParaRPr>
          </a:p>
        </p:txBody>
      </p:sp>
      <p:sp>
        <p:nvSpPr>
          <p:cNvPr id="10" name="Rectangle 5"/>
          <p:cNvSpPr txBox="1">
            <a:spLocks noChangeArrowheads="1"/>
          </p:cNvSpPr>
          <p:nvPr/>
        </p:nvSpPr>
        <p:spPr>
          <a:xfrm>
            <a:off x="552450" y="617872"/>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Taxonomies: Common Product Hierarchy Levels</a:t>
            </a:r>
            <a:endParaRPr lang="en-US" altLang="en-US" sz="2800" b="1" dirty="0"/>
          </a:p>
        </p:txBody>
      </p:sp>
      <p:sp>
        <p:nvSpPr>
          <p:cNvPr id="5" name="Text Box 5"/>
          <p:cNvSpPr txBox="1">
            <a:spLocks noChangeArrowheads="1"/>
          </p:cNvSpPr>
          <p:nvPr/>
        </p:nvSpPr>
        <p:spPr bwMode="auto">
          <a:xfrm>
            <a:off x="443012" y="1637135"/>
            <a:ext cx="11630115" cy="5401479"/>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r>
              <a:rPr lang="en-US" sz="2000" dirty="0"/>
              <a:t>Each product is related to certain other products. The product hierarchy stretches from basic needs to particular items that satisfy those needs. There are 7 product hierarchy types which are most common:</a:t>
            </a:r>
          </a:p>
          <a:p>
            <a:pPr fontAlgn="base"/>
            <a:endParaRPr lang="en-US" sz="1600" dirty="0"/>
          </a:p>
          <a:p>
            <a:pPr marL="342900" indent="-342900" fontAlgn="base">
              <a:spcAft>
                <a:spcPts val="600"/>
              </a:spcAft>
              <a:buFont typeface="+mj-lt"/>
              <a:buAutoNum type="arabicPeriod"/>
            </a:pPr>
            <a:r>
              <a:rPr lang="en-US" b="1" i="1" u="sng" dirty="0"/>
              <a:t>Need family</a:t>
            </a:r>
            <a:r>
              <a:rPr lang="en-US" sz="1600" b="1" dirty="0"/>
              <a:t>: </a:t>
            </a:r>
            <a:r>
              <a:rPr lang="en-US" sz="1600" dirty="0"/>
              <a:t>The core need that underlines the existence of a product family. Let us consider </a:t>
            </a:r>
            <a:r>
              <a:rPr lang="en-US" sz="1600" i="1" dirty="0">
                <a:solidFill>
                  <a:schemeClr val="accent2"/>
                </a:solidFill>
              </a:rPr>
              <a:t>Food</a:t>
            </a:r>
            <a:r>
              <a:rPr lang="en-US" sz="1600" dirty="0"/>
              <a:t> as one of needs.</a:t>
            </a:r>
          </a:p>
          <a:p>
            <a:pPr marL="342900" indent="-342900" fontAlgn="base">
              <a:spcAft>
                <a:spcPts val="600"/>
              </a:spcAft>
              <a:buFont typeface="+mj-lt"/>
              <a:buAutoNum type="arabicPeriod"/>
            </a:pPr>
            <a:r>
              <a:rPr lang="en-US" b="1" i="1" u="sng" dirty="0"/>
              <a:t>Product family</a:t>
            </a:r>
            <a:r>
              <a:rPr lang="en-US" sz="1600" b="1" dirty="0"/>
              <a:t>: </a:t>
            </a:r>
            <a:r>
              <a:rPr lang="en-US" sz="1600" dirty="0"/>
              <a:t>All the product classes that can satisfy a core need with reasonable effectiveness. For example, all of the products like </a:t>
            </a:r>
            <a:r>
              <a:rPr lang="en-US" sz="1600" i="1" dirty="0">
                <a:solidFill>
                  <a:schemeClr val="accent2"/>
                </a:solidFill>
              </a:rPr>
              <a:t>Frozen</a:t>
            </a:r>
            <a:r>
              <a:rPr lang="en-US" sz="1600" i="1" dirty="0"/>
              <a:t>, </a:t>
            </a:r>
            <a:r>
              <a:rPr lang="en-US" sz="1600" i="1" dirty="0">
                <a:solidFill>
                  <a:schemeClr val="accent2"/>
                </a:solidFill>
              </a:rPr>
              <a:t>Bakery </a:t>
            </a:r>
            <a:r>
              <a:rPr lang="en-US" sz="1600" dirty="0"/>
              <a:t>or </a:t>
            </a:r>
            <a:r>
              <a:rPr lang="en-US" sz="1600" i="1" dirty="0">
                <a:solidFill>
                  <a:schemeClr val="accent2"/>
                </a:solidFill>
              </a:rPr>
              <a:t>Drinks</a:t>
            </a:r>
            <a:r>
              <a:rPr lang="en-US" sz="1600" i="1" dirty="0"/>
              <a:t> </a:t>
            </a:r>
            <a:r>
              <a:rPr lang="en-US" sz="1600" dirty="0"/>
              <a:t>are food families.</a:t>
            </a:r>
          </a:p>
          <a:p>
            <a:pPr marL="342900" indent="-342900" fontAlgn="base">
              <a:spcAft>
                <a:spcPts val="600"/>
              </a:spcAft>
              <a:buFont typeface="+mj-lt"/>
              <a:buAutoNum type="arabicPeriod"/>
            </a:pPr>
            <a:r>
              <a:rPr lang="en-US" b="1" i="1" u="sng" dirty="0"/>
              <a:t>Product class</a:t>
            </a:r>
            <a:r>
              <a:rPr lang="en-US" sz="1600" b="1" dirty="0"/>
              <a:t>: </a:t>
            </a:r>
            <a:r>
              <a:rPr lang="en-US" sz="1600" dirty="0"/>
              <a:t>A group of products within the product family recognized as having a certain functional coherence. For instance, </a:t>
            </a:r>
            <a:r>
              <a:rPr lang="en-US" sz="1600" i="1" dirty="0">
                <a:solidFill>
                  <a:schemeClr val="accent2"/>
                </a:solidFill>
              </a:rPr>
              <a:t>Bread</a:t>
            </a:r>
            <a:r>
              <a:rPr lang="en-US" sz="1600" dirty="0"/>
              <a:t> is one product class.</a:t>
            </a:r>
          </a:p>
          <a:p>
            <a:pPr marL="342900" indent="-342900" fontAlgn="base">
              <a:spcAft>
                <a:spcPts val="600"/>
              </a:spcAft>
              <a:buFont typeface="+mj-lt"/>
              <a:buAutoNum type="arabicPeriod"/>
            </a:pPr>
            <a:r>
              <a:rPr lang="en-US" b="1" i="1" u="sng" dirty="0"/>
              <a:t>Product line</a:t>
            </a:r>
            <a:r>
              <a:rPr lang="en-US" sz="1600" b="1" dirty="0"/>
              <a:t>: </a:t>
            </a:r>
            <a:r>
              <a:rPr lang="en-US" sz="1600" dirty="0"/>
              <a:t>A group of products within a product class that are closely related because they perform a similar function, are sold to the same customer groups, are marketed through the same channels or fall within given price range. For instance, </a:t>
            </a:r>
            <a:r>
              <a:rPr lang="en-US" sz="1600" i="1" dirty="0">
                <a:solidFill>
                  <a:schemeClr val="accent2"/>
                </a:solidFill>
              </a:rPr>
              <a:t>Pasta</a:t>
            </a:r>
            <a:r>
              <a:rPr lang="en-US" sz="1600" dirty="0"/>
              <a:t> is one product line.</a:t>
            </a:r>
          </a:p>
          <a:p>
            <a:pPr marL="342900" indent="-342900" fontAlgn="base">
              <a:spcAft>
                <a:spcPts val="600"/>
              </a:spcAft>
              <a:buFont typeface="+mj-lt"/>
              <a:buAutoNum type="arabicPeriod"/>
            </a:pPr>
            <a:r>
              <a:rPr lang="en-US" b="1" i="1" u="sng" dirty="0"/>
              <a:t>Product type</a:t>
            </a:r>
            <a:r>
              <a:rPr lang="en-US" sz="1600" b="1" dirty="0"/>
              <a:t>: </a:t>
            </a:r>
            <a:r>
              <a:rPr lang="en-US" sz="1600" dirty="0"/>
              <a:t>A group of items within a product line that share one of several possible forms of the product. For instance, </a:t>
            </a:r>
            <a:r>
              <a:rPr lang="en-US" sz="1600" i="1" dirty="0">
                <a:solidFill>
                  <a:schemeClr val="accent2"/>
                </a:solidFill>
              </a:rPr>
              <a:t>Macaroni  </a:t>
            </a:r>
            <a:r>
              <a:rPr lang="en-US" sz="1600" dirty="0"/>
              <a:t>is one product type.</a:t>
            </a:r>
          </a:p>
          <a:p>
            <a:pPr marL="342900" indent="-342900" fontAlgn="base">
              <a:spcAft>
                <a:spcPts val="600"/>
              </a:spcAft>
              <a:buFont typeface="+mj-lt"/>
              <a:buAutoNum type="arabicPeriod"/>
            </a:pPr>
            <a:r>
              <a:rPr lang="en-US" b="1" i="1" u="sng" dirty="0"/>
              <a:t>Brand</a:t>
            </a:r>
            <a:r>
              <a:rPr lang="en-US" sz="1600" b="1" dirty="0"/>
              <a:t>: </a:t>
            </a:r>
            <a:r>
              <a:rPr lang="en-US" sz="1600" dirty="0"/>
              <a:t>The name associated with one or more items in the product line that is used to identity the source or character of the items. For example, </a:t>
            </a:r>
            <a:r>
              <a:rPr lang="en-US" sz="1600" i="1" dirty="0" err="1">
                <a:solidFill>
                  <a:schemeClr val="accent2"/>
                </a:solidFill>
              </a:rPr>
              <a:t>Bertolli</a:t>
            </a:r>
            <a:r>
              <a:rPr lang="en-US" sz="1600" dirty="0"/>
              <a:t> is one brand of Pasta.</a:t>
            </a:r>
          </a:p>
          <a:p>
            <a:pPr marL="342900" indent="-342900" fontAlgn="base">
              <a:spcAft>
                <a:spcPts val="600"/>
              </a:spcAft>
              <a:buFont typeface="+mj-lt"/>
              <a:buAutoNum type="arabicPeriod"/>
            </a:pPr>
            <a:r>
              <a:rPr lang="en-US" b="1" i="1" u="sng" dirty="0"/>
              <a:t>Item/stock-keeping unit/product variant</a:t>
            </a:r>
            <a:r>
              <a:rPr lang="en-US" sz="1600" b="1" dirty="0"/>
              <a:t>: </a:t>
            </a:r>
            <a:r>
              <a:rPr lang="en-US" sz="1600" dirty="0"/>
              <a:t>A distinct unit within a brand or product line distinguishable by size, price, appearance or some other attributes. For instance </a:t>
            </a:r>
            <a:r>
              <a:rPr lang="en-US" sz="1600" i="1" dirty="0">
                <a:solidFill>
                  <a:schemeClr val="accent2"/>
                </a:solidFill>
              </a:rPr>
              <a:t>Long, Lasagna </a:t>
            </a:r>
            <a:r>
              <a:rPr lang="en-US" sz="1600" i="1" dirty="0"/>
              <a:t>and </a:t>
            </a:r>
            <a:r>
              <a:rPr lang="en-US" sz="1600" i="1" dirty="0">
                <a:solidFill>
                  <a:schemeClr val="accent2"/>
                </a:solidFill>
              </a:rPr>
              <a:t> Spaghetti </a:t>
            </a:r>
            <a:r>
              <a:rPr lang="en-US" sz="1600" dirty="0"/>
              <a:t>are various items under Pasta top product type.</a:t>
            </a:r>
          </a:p>
          <a:p>
            <a:endParaRPr lang="en-US" altLang="en-US" sz="1600" dirty="0"/>
          </a:p>
        </p:txBody>
      </p:sp>
      <p:sp>
        <p:nvSpPr>
          <p:cNvPr id="6" name="Rectangle 5">
            <a:extLst>
              <a:ext uri="{FF2B5EF4-FFF2-40B4-BE49-F238E27FC236}">
                <a16:creationId xmlns:a16="http://schemas.microsoft.com/office/drawing/2014/main" id="{7DA71C00-95A2-4F4A-9768-052473F33203}"/>
              </a:ext>
            </a:extLst>
          </p:cNvPr>
          <p:cNvSpPr txBox="1">
            <a:spLocks noChangeArrowheads="1"/>
          </p:cNvSpPr>
          <p:nvPr/>
        </p:nvSpPr>
        <p:spPr>
          <a:xfrm>
            <a:off x="552450" y="-280"/>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Describing Business Concepts Is Hard</a:t>
            </a:r>
          </a:p>
        </p:txBody>
      </p:sp>
      <p:sp>
        <p:nvSpPr>
          <p:cNvPr id="7" name="Rectangle 6">
            <a:extLst>
              <a:ext uri="{FF2B5EF4-FFF2-40B4-BE49-F238E27FC236}">
                <a16:creationId xmlns:a16="http://schemas.microsoft.com/office/drawing/2014/main" id="{C09765D3-345E-41DF-BD9E-E0103BD728B4}"/>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170147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Number Placeholder 3"/>
          <p:cNvSpPr txBox="1">
            <a:spLocks noGrp="1"/>
          </p:cNvSpPr>
          <p:nvPr/>
        </p:nvSpPr>
        <p:spPr bwMode="auto">
          <a:xfrm>
            <a:off x="8382000" y="6553201"/>
            <a:ext cx="2133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0"/>
              </a:spcBef>
              <a:defRPr sz="1200">
                <a:solidFill>
                  <a:schemeClr val="tx1"/>
                </a:solidFill>
                <a:latin typeface="Arial" panose="020B0604020202020204" pitchFamily="34" charset="0"/>
              </a:defRPr>
            </a:lvl1pPr>
            <a:lvl2pPr marL="742950" indent="-285750" algn="l" eaLnBrk="0" hangingPunct="0">
              <a:spcBef>
                <a:spcPct val="0"/>
              </a:spcBef>
              <a:defRPr sz="1200">
                <a:solidFill>
                  <a:schemeClr val="tx1"/>
                </a:solidFill>
                <a:latin typeface="Arial" panose="020B0604020202020204" pitchFamily="34" charset="0"/>
              </a:defRPr>
            </a:lvl2pPr>
            <a:lvl3pPr marL="1143000" indent="-228600" algn="l" eaLnBrk="0" hangingPunct="0">
              <a:spcBef>
                <a:spcPct val="0"/>
              </a:spcBef>
              <a:defRPr sz="1200">
                <a:solidFill>
                  <a:schemeClr val="tx1"/>
                </a:solidFill>
                <a:latin typeface="Arial" panose="020B0604020202020204" pitchFamily="34" charset="0"/>
              </a:defRPr>
            </a:lvl3pPr>
            <a:lvl4pPr marL="1600200" indent="-228600" algn="l" eaLnBrk="0" hangingPunct="0">
              <a:spcBef>
                <a:spcPct val="0"/>
              </a:spcBef>
              <a:defRPr sz="1200">
                <a:solidFill>
                  <a:schemeClr val="tx1"/>
                </a:solidFill>
                <a:latin typeface="Arial" panose="020B0604020202020204" pitchFamily="34" charset="0"/>
              </a:defRPr>
            </a:lvl4pPr>
            <a:lvl5pPr marL="2057400" indent="-228600" algn="l" eaLnBrk="0" hangingPunct="0">
              <a:spcBef>
                <a:spcPct val="0"/>
              </a:spcBef>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algn="r" eaLnBrk="1" hangingPunct="1"/>
            <a:fld id="{21B79C2F-1E6F-4D78-AF5D-C5CCE36973EA}" type="slidenum">
              <a:rPr lang="en-US" altLang="en-US" sz="1000">
                <a:solidFill>
                  <a:srgbClr val="5E829C"/>
                </a:solidFill>
                <a:latin typeface="Trebuchet MS" panose="020B0603020202020204" pitchFamily="34" charset="0"/>
              </a:rPr>
              <a:pPr algn="r" eaLnBrk="1" hangingPunct="1"/>
              <a:t>11</a:t>
            </a:fld>
            <a:endParaRPr lang="en-US" altLang="en-US" sz="1000" dirty="0">
              <a:solidFill>
                <a:srgbClr val="5E829C"/>
              </a:solidFill>
              <a:latin typeface="Trebuchet MS" panose="020B0603020202020204" pitchFamily="34" charset="0"/>
            </a:endParaRPr>
          </a:p>
        </p:txBody>
      </p:sp>
      <p:sp>
        <p:nvSpPr>
          <p:cNvPr id="6" name="Text Box 5"/>
          <p:cNvSpPr txBox="1">
            <a:spLocks noChangeArrowheads="1"/>
          </p:cNvSpPr>
          <p:nvPr/>
        </p:nvSpPr>
        <p:spPr bwMode="auto">
          <a:xfrm>
            <a:off x="561885" y="896471"/>
            <a:ext cx="11325316" cy="2539157"/>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r>
              <a:rPr lang="en-US" sz="2000" dirty="0"/>
              <a:t>But organizations often also group the same products into their own distinct ‘units’ because of marketing, technical or end-use considerations.  The four most common, non-technical hierarchy types would be:</a:t>
            </a:r>
          </a:p>
          <a:p>
            <a:pPr fontAlgn="base"/>
            <a:endParaRPr lang="en-US" sz="1600" dirty="0"/>
          </a:p>
          <a:p>
            <a:pPr marL="342900" indent="-342900" fontAlgn="base">
              <a:spcAft>
                <a:spcPts val="600"/>
              </a:spcAft>
              <a:buFont typeface="+mj-lt"/>
              <a:buAutoNum type="arabicPeriod"/>
            </a:pPr>
            <a:r>
              <a:rPr lang="en-US" b="1" i="1" u="sng" dirty="0"/>
              <a:t>Width</a:t>
            </a:r>
            <a:r>
              <a:rPr lang="en-US" sz="1600" b="1" i="1" dirty="0"/>
              <a:t>:</a:t>
            </a:r>
            <a:r>
              <a:rPr lang="en-US" sz="1600" b="1" dirty="0"/>
              <a:t> </a:t>
            </a:r>
            <a:r>
              <a:rPr lang="en-US" sz="1600" dirty="0"/>
              <a:t>This refers to how many different product lines the company carries.</a:t>
            </a:r>
            <a:endParaRPr lang="en-US" sz="1600" i="1" u="sng" dirty="0"/>
          </a:p>
          <a:p>
            <a:pPr marL="342900" indent="-342900" fontAlgn="base">
              <a:spcAft>
                <a:spcPts val="600"/>
              </a:spcAft>
              <a:buFont typeface="+mj-lt"/>
              <a:buAutoNum type="arabicPeriod"/>
            </a:pPr>
            <a:r>
              <a:rPr lang="en-US" b="1" i="1" u="sng" dirty="0"/>
              <a:t>Depth</a:t>
            </a:r>
            <a:r>
              <a:rPr lang="en-US" sz="1600" b="1" i="1" dirty="0"/>
              <a:t>:</a:t>
            </a:r>
            <a:r>
              <a:rPr lang="en-US" sz="1600" b="1" dirty="0"/>
              <a:t> </a:t>
            </a:r>
            <a:r>
              <a:rPr lang="en-US" sz="1600" dirty="0"/>
              <a:t>This refers to how many variants, shades, models, pack sizes etc. are offered of each product in the line</a:t>
            </a:r>
            <a:endParaRPr lang="en-US" sz="1600" i="1" u="sng" dirty="0"/>
          </a:p>
          <a:p>
            <a:pPr marL="342900" indent="-342900" fontAlgn="base">
              <a:spcAft>
                <a:spcPts val="600"/>
              </a:spcAft>
              <a:buFont typeface="+mj-lt"/>
              <a:buAutoNum type="arabicPeriod"/>
            </a:pPr>
            <a:r>
              <a:rPr lang="en-US" b="1" i="1" u="sng" dirty="0"/>
              <a:t>Length</a:t>
            </a:r>
            <a:r>
              <a:rPr lang="en-US" sz="1600" b="1" i="1" dirty="0"/>
              <a:t>:</a:t>
            </a:r>
            <a:r>
              <a:rPr lang="en-US" sz="1600" b="1" dirty="0"/>
              <a:t> </a:t>
            </a:r>
            <a:r>
              <a:rPr lang="en-US" sz="1600" dirty="0"/>
              <a:t>This refers to the total number of items in the mix.</a:t>
            </a:r>
            <a:endParaRPr lang="en-US" sz="1600" i="1" u="sng" dirty="0"/>
          </a:p>
          <a:p>
            <a:pPr marL="342900" indent="-342900" fontAlgn="base">
              <a:spcAft>
                <a:spcPts val="600"/>
              </a:spcAft>
              <a:buFont typeface="+mj-lt"/>
              <a:buAutoNum type="arabicPeriod"/>
            </a:pPr>
            <a:r>
              <a:rPr lang="en-US" b="1" i="1" u="sng" dirty="0"/>
              <a:t>Consistency</a:t>
            </a:r>
            <a:r>
              <a:rPr lang="en-US" sz="1600" b="1" i="1" dirty="0"/>
              <a:t>:</a:t>
            </a:r>
            <a:r>
              <a:rPr lang="en-US" sz="1600" b="1" dirty="0"/>
              <a:t> </a:t>
            </a:r>
            <a:r>
              <a:rPr lang="en-US" sz="1600" dirty="0"/>
              <a:t>This refers to how closely the various product lines are related in end use, production requirements, distribution channels or some other way.</a:t>
            </a:r>
            <a:endParaRPr lang="en-US" altLang="en-US" sz="1600" dirty="0"/>
          </a:p>
        </p:txBody>
      </p:sp>
      <p:sp>
        <p:nvSpPr>
          <p:cNvPr id="10" name="Rectangle 5"/>
          <p:cNvSpPr txBox="1">
            <a:spLocks noChangeArrowheads="1"/>
          </p:cNvSpPr>
          <p:nvPr/>
        </p:nvSpPr>
        <p:spPr>
          <a:xfrm>
            <a:off x="552450" y="174529"/>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Taxonomies: </a:t>
            </a:r>
            <a:r>
              <a:rPr lang="en-US" sz="3600" dirty="0"/>
              <a:t>Product Mix and Product Lines</a:t>
            </a:r>
            <a:endParaRPr lang="en-US" altLang="en-US" sz="3600" b="1" dirty="0"/>
          </a:p>
        </p:txBody>
      </p:sp>
      <p:sp>
        <p:nvSpPr>
          <p:cNvPr id="5" name="Text Box 5"/>
          <p:cNvSpPr txBox="1">
            <a:spLocks noChangeArrowheads="1"/>
          </p:cNvSpPr>
          <p:nvPr/>
        </p:nvSpPr>
        <p:spPr bwMode="auto">
          <a:xfrm>
            <a:off x="561885" y="3659746"/>
            <a:ext cx="11325316" cy="707886"/>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r>
              <a:rPr lang="en-US" sz="2000" dirty="0">
                <a:solidFill>
                  <a:srgbClr val="FFC000"/>
                </a:solidFill>
              </a:rPr>
              <a:t>Regardless the specifics, companies end up grouping their products, people, process, organizations and locations in a lot of different ways based on the unique needs of the many different groups using it.</a:t>
            </a:r>
          </a:p>
        </p:txBody>
      </p:sp>
      <p:sp>
        <p:nvSpPr>
          <p:cNvPr id="7" name="Rectangle 6">
            <a:extLst>
              <a:ext uri="{FF2B5EF4-FFF2-40B4-BE49-F238E27FC236}">
                <a16:creationId xmlns:a16="http://schemas.microsoft.com/office/drawing/2014/main" id="{E44A922E-9743-4391-AB6F-EB2A490ABA36}"/>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408384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565027-E575-4AD3-8682-0D75EF1C5C49}"/>
              </a:ext>
            </a:extLst>
          </p:cNvPr>
          <p:cNvSpPr/>
          <p:nvPr/>
        </p:nvSpPr>
        <p:spPr>
          <a:xfrm>
            <a:off x="-82296" y="3547262"/>
            <a:ext cx="12012168" cy="3231654"/>
          </a:xfrm>
          <a:prstGeom prst="rect">
            <a:avLst/>
          </a:prstGeom>
        </p:spPr>
        <p:txBody>
          <a:bodyPr wrap="square">
            <a:spAutoFit/>
          </a:bodyPr>
          <a:lstStyle/>
          <a:p>
            <a:pPr lvl="1"/>
            <a:r>
              <a:rPr lang="en-US" b="1" dirty="0">
                <a:latin typeface="Calibri"/>
              </a:rPr>
              <a:t>Master Entities </a:t>
            </a:r>
            <a:r>
              <a:rPr lang="en-US" dirty="0">
                <a:latin typeface="Calibri"/>
              </a:rPr>
              <a:t>– High-level business concepts</a:t>
            </a:r>
          </a:p>
          <a:p>
            <a:pPr marL="801688" lvl="2" indent="-285750">
              <a:buFont typeface="Arial" panose="020B0604020202020204" pitchFamily="34" charset="0"/>
              <a:buChar char="•"/>
            </a:pPr>
            <a:r>
              <a:rPr lang="en-US" dirty="0">
                <a:latin typeface="Calibri"/>
              </a:rPr>
              <a:t>Proposal, Employee, Opportunity, Certification, etc.  </a:t>
            </a:r>
          </a:p>
          <a:p>
            <a:pPr marL="515938" lvl="2"/>
            <a:endParaRPr lang="en-US" sz="800" dirty="0">
              <a:latin typeface="Calibri"/>
            </a:endParaRPr>
          </a:p>
          <a:p>
            <a:pPr lvl="1"/>
            <a:r>
              <a:rPr lang="en-US" b="1" dirty="0">
                <a:latin typeface="Calibri"/>
              </a:rPr>
              <a:t>Configuration Master Entities </a:t>
            </a:r>
            <a:r>
              <a:rPr lang="en-US" dirty="0">
                <a:latin typeface="Calibri"/>
              </a:rPr>
              <a:t>– Versions of or ‘roles’ an entity may assume – primarily a label  </a:t>
            </a:r>
          </a:p>
          <a:p>
            <a:pPr marL="801688" lvl="2" indent="-285750">
              <a:buFont typeface="Arial" panose="020B0604020202020204" pitchFamily="34" charset="0"/>
              <a:buChar char="•"/>
            </a:pPr>
            <a:r>
              <a:rPr lang="en-US" dirty="0">
                <a:latin typeface="Calibri"/>
              </a:rPr>
              <a:t>The ACME company may be your company’s client, vendor or both; depending on the transactional context</a:t>
            </a:r>
          </a:p>
          <a:p>
            <a:pPr marL="515938" lvl="2"/>
            <a:r>
              <a:rPr lang="en-US" sz="800" dirty="0">
                <a:latin typeface="Calibri"/>
              </a:rPr>
              <a:t>  </a:t>
            </a:r>
          </a:p>
          <a:p>
            <a:pPr marL="804863" lvl="1" indent="-347663"/>
            <a:r>
              <a:rPr lang="en-US" b="1" dirty="0">
                <a:latin typeface="Calibri"/>
              </a:rPr>
              <a:t>Configuration Grains (a.k.a. Features) </a:t>
            </a:r>
            <a:r>
              <a:rPr lang="en-US" dirty="0">
                <a:latin typeface="Calibri"/>
              </a:rPr>
              <a:t>– A collection of attribute values which, when taken as a group: </a:t>
            </a:r>
          </a:p>
          <a:p>
            <a:pPr marL="801688" lvl="2" indent="-285750">
              <a:buFont typeface="Arial" panose="020B0604020202020204" pitchFamily="34" charset="0"/>
              <a:buChar char="•"/>
            </a:pPr>
            <a:r>
              <a:rPr lang="en-US" dirty="0"/>
              <a:t>Uniquely identify a single </a:t>
            </a:r>
            <a:r>
              <a:rPr lang="en-US" i="1" dirty="0"/>
              <a:t>Configuration Master </a:t>
            </a:r>
            <a:r>
              <a:rPr lang="en-US" dirty="0"/>
              <a:t>as being described by a specific and unique collection of features</a:t>
            </a:r>
            <a:endParaRPr lang="en-US" dirty="0">
              <a:latin typeface="Calibri"/>
            </a:endParaRPr>
          </a:p>
          <a:p>
            <a:pPr marL="801688" lvl="2" indent="-285750">
              <a:buFont typeface="Arial" panose="020B0604020202020204" pitchFamily="34" charset="0"/>
              <a:buChar char="•"/>
            </a:pPr>
            <a:r>
              <a:rPr lang="en-US" dirty="0">
                <a:latin typeface="Calibri"/>
              </a:rPr>
              <a:t>Taken as a group, {</a:t>
            </a:r>
            <a:r>
              <a:rPr lang="en-US" i="1" dirty="0" err="1">
                <a:latin typeface="Calibri"/>
              </a:rPr>
              <a:t>First_Name</a:t>
            </a:r>
            <a:r>
              <a:rPr lang="en-US" i="1" dirty="0">
                <a:latin typeface="Calibri"/>
              </a:rPr>
              <a:t> + </a:t>
            </a:r>
            <a:r>
              <a:rPr lang="en-US" i="1" dirty="0" err="1">
                <a:latin typeface="Calibri"/>
              </a:rPr>
              <a:t>Last_Name</a:t>
            </a:r>
            <a:r>
              <a:rPr lang="en-US" i="1" dirty="0">
                <a:latin typeface="Calibri"/>
              </a:rPr>
              <a:t> + Birthdate + ZIP Code</a:t>
            </a:r>
            <a:r>
              <a:rPr lang="en-US" dirty="0">
                <a:latin typeface="Calibri"/>
              </a:rPr>
              <a:t>} uniquely ID a person to almost 6 std. deviations</a:t>
            </a:r>
          </a:p>
          <a:p>
            <a:pPr lvl="1"/>
            <a:endParaRPr lang="en-US" sz="800" b="1" dirty="0">
              <a:latin typeface="Calibri"/>
            </a:endParaRPr>
          </a:p>
          <a:p>
            <a:pPr lvl="1"/>
            <a:r>
              <a:rPr lang="en-US" b="1" dirty="0">
                <a:latin typeface="Calibri"/>
              </a:rPr>
              <a:t>Configuration Bind Entities </a:t>
            </a:r>
            <a:r>
              <a:rPr lang="en-US" dirty="0">
                <a:latin typeface="Calibri"/>
              </a:rPr>
              <a:t>– Relates a </a:t>
            </a:r>
            <a:r>
              <a:rPr lang="en-US" i="1" dirty="0">
                <a:latin typeface="Calibri"/>
              </a:rPr>
              <a:t>Master</a:t>
            </a:r>
            <a:r>
              <a:rPr lang="en-US" dirty="0">
                <a:latin typeface="Calibri"/>
              </a:rPr>
              <a:t> entity to </a:t>
            </a:r>
            <a:r>
              <a:rPr lang="en-US" i="1" dirty="0">
                <a:latin typeface="Calibri"/>
              </a:rPr>
              <a:t>Configurations</a:t>
            </a:r>
            <a:r>
              <a:rPr lang="en-US" dirty="0">
                <a:latin typeface="Calibri"/>
              </a:rPr>
              <a:t> or </a:t>
            </a:r>
            <a:r>
              <a:rPr lang="en-US" i="1" dirty="0">
                <a:latin typeface="Calibri"/>
              </a:rPr>
              <a:t>Versions</a:t>
            </a:r>
            <a:r>
              <a:rPr lang="en-US" dirty="0">
                <a:latin typeface="Calibri"/>
              </a:rPr>
              <a:t> of itself  </a:t>
            </a:r>
          </a:p>
          <a:p>
            <a:pPr marL="801688" lvl="2" indent="-285750">
              <a:buFont typeface="Arial" panose="020B0604020202020204" pitchFamily="34" charset="0"/>
              <a:buChar char="•"/>
            </a:pPr>
            <a:r>
              <a:rPr lang="en-US" dirty="0">
                <a:latin typeface="Calibri"/>
              </a:rPr>
              <a:t>The City of Cambridge, MA is </a:t>
            </a:r>
            <a:r>
              <a:rPr lang="en-US" i="1" dirty="0">
                <a:latin typeface="Calibri"/>
              </a:rPr>
              <a:t>Bound</a:t>
            </a:r>
            <a:r>
              <a:rPr lang="en-US" dirty="0">
                <a:latin typeface="Calibri"/>
              </a:rPr>
              <a:t> to two (2) </a:t>
            </a:r>
            <a:r>
              <a:rPr lang="en-US" i="1" dirty="0">
                <a:latin typeface="Calibri"/>
              </a:rPr>
              <a:t>Configurations</a:t>
            </a:r>
            <a:r>
              <a:rPr lang="en-US" dirty="0">
                <a:latin typeface="Calibri"/>
              </a:rPr>
              <a:t> which appear the same, but one has ‘DPW’ in its name  </a:t>
            </a:r>
          </a:p>
          <a:p>
            <a:endParaRPr lang="en-US" dirty="0">
              <a:latin typeface="Calibri"/>
            </a:endParaRPr>
          </a:p>
        </p:txBody>
      </p:sp>
      <p:sp>
        <p:nvSpPr>
          <p:cNvPr id="5" name="Rectangle 4">
            <a:extLst>
              <a:ext uri="{FF2B5EF4-FFF2-40B4-BE49-F238E27FC236}">
                <a16:creationId xmlns:a16="http://schemas.microsoft.com/office/drawing/2014/main" id="{B3DA23AE-79FD-4D16-B075-E0C32D06E199}"/>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Identifying Entities Using Features</a:t>
            </a:r>
          </a:p>
        </p:txBody>
      </p:sp>
      <p:pic>
        <p:nvPicPr>
          <p:cNvPr id="6" name="Picture 5">
            <a:extLst>
              <a:ext uri="{FF2B5EF4-FFF2-40B4-BE49-F238E27FC236}">
                <a16:creationId xmlns:a16="http://schemas.microsoft.com/office/drawing/2014/main" id="{6E64BDC1-5E75-4ED6-906E-5BD440138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308" y="1087972"/>
            <a:ext cx="5903383" cy="2222767"/>
          </a:xfrm>
          <a:prstGeom prst="rect">
            <a:avLst/>
          </a:prstGeom>
        </p:spPr>
      </p:pic>
      <p:sp>
        <p:nvSpPr>
          <p:cNvPr id="8" name="Rectangle 7">
            <a:extLst>
              <a:ext uri="{FF2B5EF4-FFF2-40B4-BE49-F238E27FC236}">
                <a16:creationId xmlns:a16="http://schemas.microsoft.com/office/drawing/2014/main" id="{61D33AEF-E5AE-49BB-9C30-2304BC45F303}"/>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1060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DA23AE-79FD-4D16-B075-E0C32D06E199}"/>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Identifying Data Using Relationships</a:t>
            </a:r>
          </a:p>
        </p:txBody>
      </p:sp>
      <p:pic>
        <p:nvPicPr>
          <p:cNvPr id="7" name="Picture 6">
            <a:extLst>
              <a:ext uri="{FF2B5EF4-FFF2-40B4-BE49-F238E27FC236}">
                <a16:creationId xmlns:a16="http://schemas.microsoft.com/office/drawing/2014/main" id="{01C13694-259C-4B6A-A483-6C318BCA6EFA}"/>
              </a:ext>
            </a:extLst>
          </p:cNvPr>
          <p:cNvPicPr>
            <a:picLocks noChangeAspect="1"/>
          </p:cNvPicPr>
          <p:nvPr/>
        </p:nvPicPr>
        <p:blipFill>
          <a:blip r:embed="rId2"/>
          <a:stretch>
            <a:fillRect/>
          </a:stretch>
        </p:blipFill>
        <p:spPr>
          <a:xfrm>
            <a:off x="1590506" y="1800708"/>
            <a:ext cx="9010987" cy="4517136"/>
          </a:xfrm>
          <a:prstGeom prst="rect">
            <a:avLst/>
          </a:prstGeom>
        </p:spPr>
      </p:pic>
      <p:sp>
        <p:nvSpPr>
          <p:cNvPr id="8" name="Rectangle 7">
            <a:extLst>
              <a:ext uri="{FF2B5EF4-FFF2-40B4-BE49-F238E27FC236}">
                <a16:creationId xmlns:a16="http://schemas.microsoft.com/office/drawing/2014/main" id="{BD82BB0A-6204-4AF5-99F2-FC8ADEF15136}"/>
              </a:ext>
            </a:extLst>
          </p:cNvPr>
          <p:cNvSpPr/>
          <p:nvPr/>
        </p:nvSpPr>
        <p:spPr>
          <a:xfrm>
            <a:off x="472440" y="969711"/>
            <a:ext cx="10802112" cy="369332"/>
          </a:xfrm>
          <a:prstGeom prst="rect">
            <a:avLst/>
          </a:prstGeom>
        </p:spPr>
        <p:txBody>
          <a:bodyPr wrap="square">
            <a:spAutoFit/>
          </a:bodyPr>
          <a:lstStyle/>
          <a:p>
            <a:pPr>
              <a:spcAft>
                <a:spcPts val="1200"/>
              </a:spcAft>
            </a:pPr>
            <a:r>
              <a:rPr lang="en-US" dirty="0"/>
              <a:t>Data links are identified by more than one Entity Occurrence sharing the same Classification Facet Value(s)</a:t>
            </a:r>
          </a:p>
        </p:txBody>
      </p:sp>
      <p:sp>
        <p:nvSpPr>
          <p:cNvPr id="9" name="Rectangle 8">
            <a:extLst>
              <a:ext uri="{FF2B5EF4-FFF2-40B4-BE49-F238E27FC236}">
                <a16:creationId xmlns:a16="http://schemas.microsoft.com/office/drawing/2014/main" id="{E97E4A8E-0ACE-4DB9-B592-6DBBFC54FA50}"/>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906011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DA23AE-79FD-4D16-B075-E0C32D06E199}"/>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Identifying Data Using Relationships</a:t>
            </a:r>
          </a:p>
        </p:txBody>
      </p:sp>
      <p:sp>
        <p:nvSpPr>
          <p:cNvPr id="8" name="Rectangle 7">
            <a:extLst>
              <a:ext uri="{FF2B5EF4-FFF2-40B4-BE49-F238E27FC236}">
                <a16:creationId xmlns:a16="http://schemas.microsoft.com/office/drawing/2014/main" id="{BD82BB0A-6204-4AF5-99F2-FC8ADEF15136}"/>
              </a:ext>
            </a:extLst>
          </p:cNvPr>
          <p:cNvSpPr/>
          <p:nvPr/>
        </p:nvSpPr>
        <p:spPr>
          <a:xfrm>
            <a:off x="472440" y="969711"/>
            <a:ext cx="10802112" cy="369332"/>
          </a:xfrm>
          <a:prstGeom prst="rect">
            <a:avLst/>
          </a:prstGeom>
        </p:spPr>
        <p:txBody>
          <a:bodyPr wrap="square">
            <a:spAutoFit/>
          </a:bodyPr>
          <a:lstStyle/>
          <a:p>
            <a:pPr>
              <a:spcAft>
                <a:spcPts val="1200"/>
              </a:spcAft>
            </a:pPr>
            <a:r>
              <a:rPr lang="en-US" dirty="0"/>
              <a:t>This approach also positions your organization to start using Graph Databases (like Neo4j)</a:t>
            </a:r>
          </a:p>
        </p:txBody>
      </p:sp>
      <p:pic>
        <p:nvPicPr>
          <p:cNvPr id="2" name="Picture 1">
            <a:extLst>
              <a:ext uri="{FF2B5EF4-FFF2-40B4-BE49-F238E27FC236}">
                <a16:creationId xmlns:a16="http://schemas.microsoft.com/office/drawing/2014/main" id="{D86E1074-B9E5-41B4-A60C-74E761CE1827}"/>
              </a:ext>
            </a:extLst>
          </p:cNvPr>
          <p:cNvPicPr>
            <a:picLocks noChangeAspect="1"/>
          </p:cNvPicPr>
          <p:nvPr/>
        </p:nvPicPr>
        <p:blipFill>
          <a:blip r:embed="rId2"/>
          <a:stretch>
            <a:fillRect/>
          </a:stretch>
        </p:blipFill>
        <p:spPr>
          <a:xfrm>
            <a:off x="2255024" y="1441243"/>
            <a:ext cx="7681951" cy="4908201"/>
          </a:xfrm>
          <a:prstGeom prst="rect">
            <a:avLst/>
          </a:prstGeom>
        </p:spPr>
      </p:pic>
      <p:sp>
        <p:nvSpPr>
          <p:cNvPr id="6" name="Rectangle 5">
            <a:extLst>
              <a:ext uri="{FF2B5EF4-FFF2-40B4-BE49-F238E27FC236}">
                <a16:creationId xmlns:a16="http://schemas.microsoft.com/office/drawing/2014/main" id="{16AED234-CD25-4C7C-A751-B0B4E39A899C}"/>
              </a:ext>
            </a:extLst>
          </p:cNvPr>
          <p:cNvSpPr/>
          <p:nvPr/>
        </p:nvSpPr>
        <p:spPr>
          <a:xfrm>
            <a:off x="271272" y="6473065"/>
            <a:ext cx="9991331" cy="246221"/>
          </a:xfrm>
          <a:prstGeom prst="rect">
            <a:avLst/>
          </a:prstGeom>
        </p:spPr>
        <p:txBody>
          <a:bodyPr wrap="square">
            <a:spAutoFit/>
          </a:bodyPr>
          <a:lstStyle/>
          <a:p>
            <a:r>
              <a:rPr lang="en-US" sz="1000" dirty="0"/>
              <a:t>[Source] Neo4j - </a:t>
            </a:r>
            <a:r>
              <a:rPr lang="en-US" sz="1000" dirty="0">
                <a:hlinkClick r:id="rId3"/>
              </a:rPr>
              <a:t>https://neo4j.com/graphgist/bank-fraud-detection</a:t>
            </a:r>
            <a:r>
              <a:rPr lang="en-US" sz="1000" dirty="0"/>
              <a:t> </a:t>
            </a:r>
          </a:p>
        </p:txBody>
      </p:sp>
      <p:sp>
        <p:nvSpPr>
          <p:cNvPr id="9" name="Rectangle 8">
            <a:extLst>
              <a:ext uri="{FF2B5EF4-FFF2-40B4-BE49-F238E27FC236}">
                <a16:creationId xmlns:a16="http://schemas.microsoft.com/office/drawing/2014/main" id="{EE63A76B-8C39-4C12-AE69-7A35D9F6F299}"/>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462490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79EED2-C86D-4EAE-BDD9-A1261DC16C50}"/>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Entities Roles Using Feature Combinations</a:t>
            </a:r>
          </a:p>
        </p:txBody>
      </p:sp>
      <p:pic>
        <p:nvPicPr>
          <p:cNvPr id="11" name="Picture 10">
            <a:extLst>
              <a:ext uri="{FF2B5EF4-FFF2-40B4-BE49-F238E27FC236}">
                <a16:creationId xmlns:a16="http://schemas.microsoft.com/office/drawing/2014/main" id="{26EC231D-8A5D-4E74-B9FE-C472E8ECB4EF}"/>
              </a:ext>
            </a:extLst>
          </p:cNvPr>
          <p:cNvPicPr>
            <a:picLocks noChangeAspect="1"/>
          </p:cNvPicPr>
          <p:nvPr/>
        </p:nvPicPr>
        <p:blipFill>
          <a:blip r:embed="rId2"/>
          <a:stretch>
            <a:fillRect/>
          </a:stretch>
        </p:blipFill>
        <p:spPr>
          <a:xfrm>
            <a:off x="1270254" y="969711"/>
            <a:ext cx="9651492" cy="5428965"/>
          </a:xfrm>
          <a:prstGeom prst="rect">
            <a:avLst/>
          </a:prstGeom>
        </p:spPr>
      </p:pic>
      <p:sp>
        <p:nvSpPr>
          <p:cNvPr id="12" name="Rectangle: Rounded Corners 11">
            <a:extLst>
              <a:ext uri="{FF2B5EF4-FFF2-40B4-BE49-F238E27FC236}">
                <a16:creationId xmlns:a16="http://schemas.microsoft.com/office/drawing/2014/main" id="{8E3F8257-FEA3-4B3B-9AE7-D1A0A6DE10DD}"/>
              </a:ext>
            </a:extLst>
          </p:cNvPr>
          <p:cNvSpPr/>
          <p:nvPr/>
        </p:nvSpPr>
        <p:spPr>
          <a:xfrm>
            <a:off x="1792224" y="5093208"/>
            <a:ext cx="969264" cy="106070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D06F88-23BA-4183-92C2-744DF0F71368}"/>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78044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823850-2814-45C0-B927-98E63EB95DF5}"/>
              </a:ext>
            </a:extLst>
          </p:cNvPr>
          <p:cNvPicPr>
            <a:picLocks noChangeAspect="1"/>
          </p:cNvPicPr>
          <p:nvPr/>
        </p:nvPicPr>
        <p:blipFill>
          <a:blip r:embed="rId2"/>
          <a:stretch>
            <a:fillRect/>
          </a:stretch>
        </p:blipFill>
        <p:spPr>
          <a:xfrm>
            <a:off x="1270254" y="969711"/>
            <a:ext cx="9651492" cy="5428964"/>
          </a:xfrm>
          <a:prstGeom prst="rect">
            <a:avLst/>
          </a:prstGeom>
        </p:spPr>
      </p:pic>
      <p:sp>
        <p:nvSpPr>
          <p:cNvPr id="3" name="Rectangle 2">
            <a:extLst>
              <a:ext uri="{FF2B5EF4-FFF2-40B4-BE49-F238E27FC236}">
                <a16:creationId xmlns:a16="http://schemas.microsoft.com/office/drawing/2014/main" id="{77C6433F-9AD5-4DFC-9336-D8685CE3B1CC}"/>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Entities Roles Using Feature Combinations</a:t>
            </a:r>
          </a:p>
        </p:txBody>
      </p:sp>
      <p:sp>
        <p:nvSpPr>
          <p:cNvPr id="4" name="Rectangle: Rounded Corners 3">
            <a:extLst>
              <a:ext uri="{FF2B5EF4-FFF2-40B4-BE49-F238E27FC236}">
                <a16:creationId xmlns:a16="http://schemas.microsoft.com/office/drawing/2014/main" id="{3F519DE1-6AFB-479E-BE93-965255264750}"/>
              </a:ext>
            </a:extLst>
          </p:cNvPr>
          <p:cNvSpPr/>
          <p:nvPr/>
        </p:nvSpPr>
        <p:spPr>
          <a:xfrm>
            <a:off x="2115126" y="4950691"/>
            <a:ext cx="1145309" cy="591127"/>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04DAB5-A344-4822-9AAC-40AEE0E2DFDE}"/>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196035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415689-142F-4394-9593-AA19515CB7FA}"/>
              </a:ext>
            </a:extLst>
          </p:cNvPr>
          <p:cNvPicPr>
            <a:picLocks noChangeAspect="1"/>
          </p:cNvPicPr>
          <p:nvPr/>
        </p:nvPicPr>
        <p:blipFill>
          <a:blip r:embed="rId2"/>
          <a:stretch>
            <a:fillRect/>
          </a:stretch>
        </p:blipFill>
        <p:spPr>
          <a:xfrm>
            <a:off x="990727" y="969711"/>
            <a:ext cx="10210546" cy="5743432"/>
          </a:xfrm>
          <a:prstGeom prst="rect">
            <a:avLst/>
          </a:prstGeom>
        </p:spPr>
      </p:pic>
      <p:sp>
        <p:nvSpPr>
          <p:cNvPr id="3" name="Rectangle 2">
            <a:extLst>
              <a:ext uri="{FF2B5EF4-FFF2-40B4-BE49-F238E27FC236}">
                <a16:creationId xmlns:a16="http://schemas.microsoft.com/office/drawing/2014/main" id="{1A85D229-2454-468F-8C75-824D5C4DD04E}"/>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Entities Roles Using Feature Combinations</a:t>
            </a:r>
          </a:p>
        </p:txBody>
      </p:sp>
      <p:sp>
        <p:nvSpPr>
          <p:cNvPr id="4" name="Rectangle: Rounded Corners 3">
            <a:extLst>
              <a:ext uri="{FF2B5EF4-FFF2-40B4-BE49-F238E27FC236}">
                <a16:creationId xmlns:a16="http://schemas.microsoft.com/office/drawing/2014/main" id="{A4EB12B1-796D-405D-A381-A2C070A4C0DB}"/>
              </a:ext>
            </a:extLst>
          </p:cNvPr>
          <p:cNvSpPr/>
          <p:nvPr/>
        </p:nvSpPr>
        <p:spPr>
          <a:xfrm>
            <a:off x="2309091" y="3250299"/>
            <a:ext cx="6142182" cy="3159737"/>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0331FF-EC4F-44E7-B18A-81F7900CC528}"/>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189539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6F0E52-6C66-4645-9DEC-0D576E8AA53E}"/>
              </a:ext>
            </a:extLst>
          </p:cNvPr>
          <p:cNvPicPr>
            <a:picLocks noChangeAspect="1"/>
          </p:cNvPicPr>
          <p:nvPr/>
        </p:nvPicPr>
        <p:blipFill>
          <a:blip r:embed="rId2"/>
          <a:stretch>
            <a:fillRect/>
          </a:stretch>
        </p:blipFill>
        <p:spPr>
          <a:xfrm>
            <a:off x="1872147" y="988440"/>
            <a:ext cx="8447706" cy="5684465"/>
          </a:xfrm>
          <a:prstGeom prst="rect">
            <a:avLst/>
          </a:prstGeom>
        </p:spPr>
      </p:pic>
      <p:sp>
        <p:nvSpPr>
          <p:cNvPr id="3" name="Rectangle 2">
            <a:extLst>
              <a:ext uri="{FF2B5EF4-FFF2-40B4-BE49-F238E27FC236}">
                <a16:creationId xmlns:a16="http://schemas.microsoft.com/office/drawing/2014/main" id="{2B704137-BBAF-47C9-BBE0-64B314DF477D}"/>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Entities Roles Using Feature Combinations</a:t>
            </a:r>
          </a:p>
        </p:txBody>
      </p:sp>
      <p:sp>
        <p:nvSpPr>
          <p:cNvPr id="4" name="Rectangle 3">
            <a:extLst>
              <a:ext uri="{FF2B5EF4-FFF2-40B4-BE49-F238E27FC236}">
                <a16:creationId xmlns:a16="http://schemas.microsoft.com/office/drawing/2014/main" id="{BFB14D6B-4F19-4048-9062-EF547C40D958}"/>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984811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704137-BBAF-47C9-BBE0-64B314DF477D}"/>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Classification Facets (Features)</a:t>
            </a:r>
          </a:p>
        </p:txBody>
      </p:sp>
      <p:sp>
        <p:nvSpPr>
          <p:cNvPr id="4" name="Rectangle 3">
            <a:extLst>
              <a:ext uri="{FF2B5EF4-FFF2-40B4-BE49-F238E27FC236}">
                <a16:creationId xmlns:a16="http://schemas.microsoft.com/office/drawing/2014/main" id="{BFB14D6B-4F19-4048-9062-EF547C40D958}"/>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pic>
        <p:nvPicPr>
          <p:cNvPr id="5" name="Picture 4">
            <a:extLst>
              <a:ext uri="{FF2B5EF4-FFF2-40B4-BE49-F238E27FC236}">
                <a16:creationId xmlns:a16="http://schemas.microsoft.com/office/drawing/2014/main" id="{73CFC45B-1C0C-4BB2-ACF8-0042865BA13F}"/>
              </a:ext>
            </a:extLst>
          </p:cNvPr>
          <p:cNvPicPr>
            <a:picLocks noChangeAspect="1"/>
          </p:cNvPicPr>
          <p:nvPr/>
        </p:nvPicPr>
        <p:blipFill>
          <a:blip r:embed="rId2"/>
          <a:stretch>
            <a:fillRect/>
          </a:stretch>
        </p:blipFill>
        <p:spPr>
          <a:xfrm>
            <a:off x="1440865" y="1146009"/>
            <a:ext cx="9310270" cy="4951253"/>
          </a:xfrm>
          <a:prstGeom prst="rect">
            <a:avLst/>
          </a:prstGeom>
        </p:spPr>
      </p:pic>
    </p:spTree>
    <p:extLst>
      <p:ext uri="{BB962C8B-B14F-4D97-AF65-F5344CB8AC3E}">
        <p14:creationId xmlns:p14="http://schemas.microsoft.com/office/powerpoint/2010/main" val="1122407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88FAD5-C412-4F60-B3CD-CD6AE5063C6C}"/>
              </a:ext>
            </a:extLst>
          </p:cNvPr>
          <p:cNvSpPr/>
          <p:nvPr/>
        </p:nvSpPr>
        <p:spPr>
          <a:xfrm>
            <a:off x="243840" y="1059120"/>
            <a:ext cx="5707378" cy="2462213"/>
          </a:xfrm>
          <a:prstGeom prst="rect">
            <a:avLst/>
          </a:prstGeom>
        </p:spPr>
        <p:txBody>
          <a:bodyPr wrap="square">
            <a:spAutoFit/>
          </a:bodyPr>
          <a:lstStyle/>
          <a:p>
            <a:r>
              <a:rPr lang="en-US" b="1" u="sng" dirty="0"/>
              <a:t>The 80/20 Data Science Dilemma</a:t>
            </a:r>
            <a:r>
              <a:rPr lang="en-US" b="1" dirty="0"/>
              <a:t>: </a:t>
            </a:r>
          </a:p>
          <a:p>
            <a:endParaRPr lang="en-US" sz="1000" b="1" dirty="0"/>
          </a:p>
          <a:p>
            <a:r>
              <a:rPr lang="en-US" dirty="0"/>
              <a:t>A Data Scientist, Data Expert, or whatever your company calls them, typically spend only 20% of their time analyzing datasets. The other 80% of their time is spent finding, cleaning, and reorganizing huge amounts of data, which is an inefficient data strategy </a:t>
            </a:r>
            <a:r>
              <a:rPr lang="en-US" baseline="50000" dirty="0"/>
              <a:t>[1]</a:t>
            </a:r>
          </a:p>
          <a:p>
            <a:endParaRPr lang="en-US" dirty="0"/>
          </a:p>
          <a:p>
            <a:endParaRPr lang="en-US" dirty="0"/>
          </a:p>
        </p:txBody>
      </p:sp>
      <p:sp>
        <p:nvSpPr>
          <p:cNvPr id="2" name="Rectangle 1">
            <a:extLst>
              <a:ext uri="{FF2B5EF4-FFF2-40B4-BE49-F238E27FC236}">
                <a16:creationId xmlns:a16="http://schemas.microsoft.com/office/drawing/2014/main" id="{F439BE17-B44D-457A-8D28-542FCBBD22D1}"/>
              </a:ext>
            </a:extLst>
          </p:cNvPr>
          <p:cNvSpPr/>
          <p:nvPr/>
        </p:nvSpPr>
        <p:spPr>
          <a:xfrm>
            <a:off x="243840" y="6303573"/>
            <a:ext cx="11704320" cy="553998"/>
          </a:xfrm>
          <a:prstGeom prst="rect">
            <a:avLst/>
          </a:prstGeom>
        </p:spPr>
        <p:txBody>
          <a:bodyPr wrap="square">
            <a:spAutoFit/>
          </a:bodyPr>
          <a:lstStyle/>
          <a:p>
            <a:r>
              <a:rPr lang="en-US" sz="1000" dirty="0"/>
              <a:t>[1] </a:t>
            </a:r>
            <a:r>
              <a:rPr lang="en-US" sz="1000" dirty="0">
                <a:hlinkClick r:id="rId2"/>
              </a:rPr>
              <a:t>https://www.infoworld.com/article/3228245/data-science/the-80-20-data-science-dilemma.html</a:t>
            </a:r>
            <a:r>
              <a:rPr lang="en-US" sz="1000" dirty="0"/>
              <a:t> </a:t>
            </a:r>
          </a:p>
          <a:p>
            <a:r>
              <a:rPr lang="en-US" sz="1000" dirty="0"/>
              <a:t>[2] </a:t>
            </a:r>
            <a:r>
              <a:rPr lang="en-US" sz="1000" dirty="0">
                <a:hlinkClick r:id="rId3"/>
              </a:rPr>
              <a:t>https://www.techrepublic.com/article/85-of-big-data-projects-fail-but-your-developers-can-help-yours-succeed/</a:t>
            </a:r>
            <a:r>
              <a:rPr lang="en-US" sz="1000" dirty="0"/>
              <a:t> </a:t>
            </a:r>
          </a:p>
          <a:p>
            <a:endParaRPr lang="en-US" sz="1000" dirty="0"/>
          </a:p>
        </p:txBody>
      </p:sp>
      <p:sp>
        <p:nvSpPr>
          <p:cNvPr id="6" name="Rectangle 5">
            <a:extLst>
              <a:ext uri="{FF2B5EF4-FFF2-40B4-BE49-F238E27FC236}">
                <a16:creationId xmlns:a16="http://schemas.microsoft.com/office/drawing/2014/main" id="{E2085311-C503-4898-BF42-480F238122E9}"/>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Why Do We Need A Data Science Architecture?</a:t>
            </a:r>
          </a:p>
        </p:txBody>
      </p:sp>
      <p:sp>
        <p:nvSpPr>
          <p:cNvPr id="8" name="Rectangle 7">
            <a:extLst>
              <a:ext uri="{FF2B5EF4-FFF2-40B4-BE49-F238E27FC236}">
                <a16:creationId xmlns:a16="http://schemas.microsoft.com/office/drawing/2014/main" id="{E4633830-BF8E-4F87-B5E5-6969CC34EC80}"/>
              </a:ext>
            </a:extLst>
          </p:cNvPr>
          <p:cNvSpPr/>
          <p:nvPr/>
        </p:nvSpPr>
        <p:spPr>
          <a:xfrm>
            <a:off x="6450332" y="1059120"/>
            <a:ext cx="5707378" cy="2154436"/>
          </a:xfrm>
          <a:prstGeom prst="rect">
            <a:avLst/>
          </a:prstGeom>
        </p:spPr>
        <p:txBody>
          <a:bodyPr wrap="square">
            <a:spAutoFit/>
          </a:bodyPr>
          <a:lstStyle/>
          <a:p>
            <a:r>
              <a:rPr lang="en-US" b="1" u="sng" dirty="0"/>
              <a:t>Only 15% of Big Data Projects Succeed</a:t>
            </a:r>
            <a:r>
              <a:rPr lang="en-US" b="1" dirty="0"/>
              <a:t>: </a:t>
            </a:r>
          </a:p>
          <a:p>
            <a:endParaRPr lang="en-US" sz="800" b="1" dirty="0"/>
          </a:p>
          <a:p>
            <a:r>
              <a:rPr lang="en-US" dirty="0"/>
              <a:t>In November 2016 Gartner estimated that 60% of big data projects fail.  A year later, Gartner’s Nick Heudecker said the 60% estimate was "too conservative“ saying the failure rate was really "[C]loser to 85 percent." </a:t>
            </a:r>
            <a:r>
              <a:rPr lang="en-US" baseline="50000" dirty="0"/>
              <a:t>[2]</a:t>
            </a:r>
          </a:p>
          <a:p>
            <a:endParaRPr lang="en-US" dirty="0"/>
          </a:p>
          <a:p>
            <a:endParaRPr lang="en-US" dirty="0"/>
          </a:p>
        </p:txBody>
      </p:sp>
      <p:pic>
        <p:nvPicPr>
          <p:cNvPr id="9" name="Picture 8">
            <a:extLst>
              <a:ext uri="{FF2B5EF4-FFF2-40B4-BE49-F238E27FC236}">
                <a16:creationId xmlns:a16="http://schemas.microsoft.com/office/drawing/2014/main" id="{EF6C1A8C-E69F-4E6F-BBDB-8384785B1645}"/>
              </a:ext>
            </a:extLst>
          </p:cNvPr>
          <p:cNvPicPr>
            <a:picLocks noChangeAspect="1"/>
          </p:cNvPicPr>
          <p:nvPr/>
        </p:nvPicPr>
        <p:blipFill>
          <a:blip r:embed="rId4"/>
          <a:stretch>
            <a:fillRect/>
          </a:stretch>
        </p:blipFill>
        <p:spPr>
          <a:xfrm>
            <a:off x="6746857" y="3161036"/>
            <a:ext cx="5114328" cy="2946425"/>
          </a:xfrm>
          <a:prstGeom prst="rect">
            <a:avLst/>
          </a:prstGeom>
        </p:spPr>
      </p:pic>
      <p:pic>
        <p:nvPicPr>
          <p:cNvPr id="10" name="Picture 9">
            <a:extLst>
              <a:ext uri="{FF2B5EF4-FFF2-40B4-BE49-F238E27FC236}">
                <a16:creationId xmlns:a16="http://schemas.microsoft.com/office/drawing/2014/main" id="{12E421D1-9ADF-4B72-9684-799BDFC1EAE7}"/>
              </a:ext>
            </a:extLst>
          </p:cNvPr>
          <p:cNvPicPr>
            <a:picLocks noChangeAspect="1"/>
          </p:cNvPicPr>
          <p:nvPr/>
        </p:nvPicPr>
        <p:blipFill>
          <a:blip r:embed="rId5"/>
          <a:stretch>
            <a:fillRect/>
          </a:stretch>
        </p:blipFill>
        <p:spPr>
          <a:xfrm>
            <a:off x="794384" y="3161035"/>
            <a:ext cx="4606290" cy="2946425"/>
          </a:xfrm>
          <a:prstGeom prst="rect">
            <a:avLst/>
          </a:prstGeom>
        </p:spPr>
      </p:pic>
      <p:sp>
        <p:nvSpPr>
          <p:cNvPr id="4" name="Rectangle 3">
            <a:extLst>
              <a:ext uri="{FF2B5EF4-FFF2-40B4-BE49-F238E27FC236}">
                <a16:creationId xmlns:a16="http://schemas.microsoft.com/office/drawing/2014/main" id="{613E008E-9ECB-422C-946F-E2E26F095326}"/>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922370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704137-BBAF-47C9-BBE0-64B314DF477D}"/>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Classification Facets Values (Feature Values)</a:t>
            </a:r>
          </a:p>
        </p:txBody>
      </p:sp>
      <p:sp>
        <p:nvSpPr>
          <p:cNvPr id="4" name="Rectangle 3">
            <a:extLst>
              <a:ext uri="{FF2B5EF4-FFF2-40B4-BE49-F238E27FC236}">
                <a16:creationId xmlns:a16="http://schemas.microsoft.com/office/drawing/2014/main" id="{BFB14D6B-4F19-4048-9062-EF547C40D958}"/>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pic>
        <p:nvPicPr>
          <p:cNvPr id="7" name="Picture 6">
            <a:extLst>
              <a:ext uri="{FF2B5EF4-FFF2-40B4-BE49-F238E27FC236}">
                <a16:creationId xmlns:a16="http://schemas.microsoft.com/office/drawing/2014/main" id="{AAA7D004-CAA6-4444-960E-90229A5AA000}"/>
              </a:ext>
            </a:extLst>
          </p:cNvPr>
          <p:cNvPicPr>
            <a:picLocks noChangeAspect="1"/>
          </p:cNvPicPr>
          <p:nvPr/>
        </p:nvPicPr>
        <p:blipFill>
          <a:blip r:embed="rId2"/>
          <a:stretch>
            <a:fillRect/>
          </a:stretch>
        </p:blipFill>
        <p:spPr>
          <a:xfrm>
            <a:off x="1820208" y="1151103"/>
            <a:ext cx="8551584" cy="5207259"/>
          </a:xfrm>
          <a:prstGeom prst="rect">
            <a:avLst/>
          </a:prstGeom>
        </p:spPr>
      </p:pic>
    </p:spTree>
    <p:extLst>
      <p:ext uri="{BB962C8B-B14F-4D97-AF65-F5344CB8AC3E}">
        <p14:creationId xmlns:p14="http://schemas.microsoft.com/office/powerpoint/2010/main" val="19033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704137-BBAF-47C9-BBE0-64B314DF477D}"/>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Tiny Rows Mean Super-Fast Performance</a:t>
            </a:r>
          </a:p>
        </p:txBody>
      </p:sp>
      <p:sp>
        <p:nvSpPr>
          <p:cNvPr id="4" name="Rectangle 3">
            <a:extLst>
              <a:ext uri="{FF2B5EF4-FFF2-40B4-BE49-F238E27FC236}">
                <a16:creationId xmlns:a16="http://schemas.microsoft.com/office/drawing/2014/main" id="{BFB14D6B-4F19-4048-9062-EF547C40D958}"/>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pic>
        <p:nvPicPr>
          <p:cNvPr id="2" name="Picture 1">
            <a:extLst>
              <a:ext uri="{FF2B5EF4-FFF2-40B4-BE49-F238E27FC236}">
                <a16:creationId xmlns:a16="http://schemas.microsoft.com/office/drawing/2014/main" id="{A197AA44-6120-4558-96F3-BE35FDE99183}"/>
              </a:ext>
            </a:extLst>
          </p:cNvPr>
          <p:cNvPicPr>
            <a:picLocks noChangeAspect="1"/>
          </p:cNvPicPr>
          <p:nvPr/>
        </p:nvPicPr>
        <p:blipFill>
          <a:blip r:embed="rId2"/>
          <a:stretch>
            <a:fillRect/>
          </a:stretch>
        </p:blipFill>
        <p:spPr>
          <a:xfrm>
            <a:off x="1458937" y="896559"/>
            <a:ext cx="9274125" cy="5650942"/>
          </a:xfrm>
          <a:prstGeom prst="rect">
            <a:avLst/>
          </a:prstGeom>
        </p:spPr>
      </p:pic>
      <p:sp>
        <p:nvSpPr>
          <p:cNvPr id="6" name="Rectangle: Rounded Corners 5">
            <a:extLst>
              <a:ext uri="{FF2B5EF4-FFF2-40B4-BE49-F238E27FC236}">
                <a16:creationId xmlns:a16="http://schemas.microsoft.com/office/drawing/2014/main" id="{215DBEBB-B59E-4472-A6DF-ACC58E72C22D}"/>
              </a:ext>
            </a:extLst>
          </p:cNvPr>
          <p:cNvSpPr/>
          <p:nvPr/>
        </p:nvSpPr>
        <p:spPr>
          <a:xfrm>
            <a:off x="3026664" y="1362457"/>
            <a:ext cx="2484973" cy="44714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517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BF1351-B88F-4341-96E7-B8E970F90CB7}"/>
              </a:ext>
            </a:extLst>
          </p:cNvPr>
          <p:cNvPicPr>
            <a:picLocks noChangeAspect="1"/>
          </p:cNvPicPr>
          <p:nvPr/>
        </p:nvPicPr>
        <p:blipFill>
          <a:blip r:embed="rId2"/>
          <a:stretch>
            <a:fillRect/>
          </a:stretch>
        </p:blipFill>
        <p:spPr>
          <a:xfrm>
            <a:off x="2667648" y="898885"/>
            <a:ext cx="6856704" cy="5774020"/>
          </a:xfrm>
          <a:prstGeom prst="rect">
            <a:avLst/>
          </a:prstGeom>
        </p:spPr>
      </p:pic>
      <p:sp>
        <p:nvSpPr>
          <p:cNvPr id="3" name="Rectangle 2">
            <a:extLst>
              <a:ext uri="{FF2B5EF4-FFF2-40B4-BE49-F238E27FC236}">
                <a16:creationId xmlns:a16="http://schemas.microsoft.com/office/drawing/2014/main" id="{7A870676-9C04-45F2-AD9F-A0566E793C56}"/>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Using ‘Copybooks’ To Standardize RPA Tasks</a:t>
            </a:r>
          </a:p>
        </p:txBody>
      </p:sp>
      <p:sp>
        <p:nvSpPr>
          <p:cNvPr id="4" name="Rectangle 3">
            <a:extLst>
              <a:ext uri="{FF2B5EF4-FFF2-40B4-BE49-F238E27FC236}">
                <a16:creationId xmlns:a16="http://schemas.microsoft.com/office/drawing/2014/main" id="{B0141B86-3AD2-445C-9B30-1BFB9EEB9EB0}"/>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36586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870676-9C04-45F2-AD9F-A0566E793C56}"/>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Using ‘Copybooks’ To Standardize RPA Tasks</a:t>
            </a:r>
          </a:p>
        </p:txBody>
      </p:sp>
      <p:sp>
        <p:nvSpPr>
          <p:cNvPr id="5" name="Rectangle 4">
            <a:extLst>
              <a:ext uri="{FF2B5EF4-FFF2-40B4-BE49-F238E27FC236}">
                <a16:creationId xmlns:a16="http://schemas.microsoft.com/office/drawing/2014/main" id="{B9476BAD-6525-4571-8196-73588A037585}"/>
              </a:ext>
            </a:extLst>
          </p:cNvPr>
          <p:cNvSpPr/>
          <p:nvPr/>
        </p:nvSpPr>
        <p:spPr>
          <a:xfrm>
            <a:off x="207264" y="786545"/>
            <a:ext cx="11588496" cy="5016758"/>
          </a:xfrm>
          <a:prstGeom prst="rect">
            <a:avLst/>
          </a:prstGeom>
        </p:spPr>
        <p:txBody>
          <a:bodyPr wrap="square">
            <a:spAutoFit/>
          </a:bodyPr>
          <a:lstStyle/>
          <a:p>
            <a:r>
              <a:rPr lang="en-US" sz="1000" dirty="0"/>
              <a:t>#</a:t>
            </a:r>
          </a:p>
          <a:p>
            <a:r>
              <a:rPr lang="en-US" sz="1000" dirty="0"/>
              <a:t>#~~~ ~~~~ </a:t>
            </a:r>
          </a:p>
          <a:p>
            <a:r>
              <a:rPr lang="en-US" sz="1000" dirty="0"/>
              <a:t>#</a:t>
            </a:r>
          </a:p>
          <a:p>
            <a:endParaRPr lang="en-US" sz="1000" dirty="0"/>
          </a:p>
          <a:p>
            <a:r>
              <a:rPr lang="en-US" sz="1000" dirty="0"/>
              <a:t>    </a:t>
            </a:r>
            <a:r>
              <a:rPr lang="en-US" sz="1000" dirty="0" err="1"/>
              <a:t>edgarfetch_log_list.append</a:t>
            </a:r>
            <a:r>
              <a:rPr lang="en-US" sz="1000" dirty="0"/>
              <a:t>('</a:t>
            </a:r>
            <a:r>
              <a:rPr lang="en-US" sz="1000" dirty="0" err="1"/>
              <a:t>EdgarFetch</a:t>
            </a:r>
            <a:r>
              <a:rPr lang="en-US" sz="1000" dirty="0"/>
              <a:t> - Creator Org Configuration INSERT Statement: ‘)</a:t>
            </a:r>
          </a:p>
          <a:p>
            <a:endParaRPr lang="en-US" sz="1000" dirty="0"/>
          </a:p>
          <a:p>
            <a:r>
              <a:rPr lang="en-US" sz="1000" dirty="0"/>
              <a:t>    </a:t>
            </a:r>
            <a:r>
              <a:rPr lang="en-US" sz="1000" dirty="0" err="1"/>
              <a:t>edgarfetch_log_list.append</a:t>
            </a:r>
            <a:r>
              <a:rPr lang="en-US" sz="1000" dirty="0"/>
              <a:t>(' ')</a:t>
            </a:r>
          </a:p>
          <a:p>
            <a:r>
              <a:rPr lang="en-US" sz="1000" dirty="0"/>
              <a:t>    </a:t>
            </a:r>
          </a:p>
          <a:p>
            <a:r>
              <a:rPr lang="en-US" sz="1000" dirty="0"/>
              <a:t>    </a:t>
            </a:r>
            <a:r>
              <a:rPr lang="en-US" sz="1000" dirty="0" err="1"/>
              <a:t>org_config_select_string</a:t>
            </a:r>
            <a:r>
              <a:rPr lang="en-US" sz="1000" dirty="0"/>
              <a:t>               = ('SELECT </a:t>
            </a:r>
            <a:r>
              <a:rPr lang="en-US" sz="1000" dirty="0" err="1"/>
              <a:t>org_config_master_key</a:t>
            </a:r>
            <a:r>
              <a:rPr lang="en-US" sz="1000" dirty="0"/>
              <a:t> FROM </a:t>
            </a:r>
            <a:r>
              <a:rPr lang="en-US" sz="1000" dirty="0" err="1"/>
              <a:t>organization_config_master</a:t>
            </a:r>
            <a:r>
              <a:rPr lang="en-US" sz="1000" dirty="0"/>
              <a:t> WHERE </a:t>
            </a:r>
            <a:r>
              <a:rPr lang="en-US" sz="1000" dirty="0" err="1"/>
              <a:t>org_config_master_name</a:t>
            </a:r>
            <a:r>
              <a:rPr lang="en-US" sz="1000" dirty="0"/>
              <a:t> = ' + "'" + </a:t>
            </a:r>
            <a:r>
              <a:rPr lang="en-US" sz="1000" dirty="0" err="1"/>
              <a:t>edgar_companyName_text</a:t>
            </a:r>
            <a:r>
              <a:rPr lang="en-US" sz="1000" dirty="0"/>
              <a:t> + "'")</a:t>
            </a:r>
          </a:p>
          <a:p>
            <a:r>
              <a:rPr lang="en-US" sz="1000" dirty="0"/>
              <a:t>    </a:t>
            </a:r>
          </a:p>
          <a:p>
            <a:r>
              <a:rPr lang="en-US" sz="1000" dirty="0"/>
              <a:t>    if </a:t>
            </a:r>
            <a:r>
              <a:rPr lang="en-US" sz="1000" dirty="0" err="1"/>
              <a:t>creator_org_master_key</a:t>
            </a:r>
            <a:r>
              <a:rPr lang="en-US" sz="1000" dirty="0"/>
              <a:t> == 0:</a:t>
            </a:r>
          </a:p>
          <a:p>
            <a:r>
              <a:rPr lang="en-US" sz="1000" dirty="0"/>
              <a:t>        </a:t>
            </a:r>
            <a:r>
              <a:rPr lang="en-US" sz="1000" dirty="0" err="1"/>
              <a:t>org_config_master_notes</a:t>
            </a:r>
            <a:r>
              <a:rPr lang="en-US" sz="1000" dirty="0"/>
              <a:t>         = 'DATA GOVERNANCE ALERT: No Valid (</a:t>
            </a:r>
            <a:r>
              <a:rPr lang="en-US" sz="1000" dirty="0" err="1"/>
              <a:t>creator_org_master_key</a:t>
            </a:r>
            <a:r>
              <a:rPr lang="en-US" sz="1000" dirty="0"/>
              <a:t>) was provided at runtime.  Setting (</a:t>
            </a:r>
            <a:r>
              <a:rPr lang="en-US" sz="1000" dirty="0" err="1"/>
              <a:t>creator_org_master_key</a:t>
            </a:r>
            <a:r>
              <a:rPr lang="en-US" sz="1000" dirty="0"/>
              <a:t>) = 0 for further investigation' </a:t>
            </a:r>
          </a:p>
          <a:p>
            <a:pPr marL="1884363" indent="-1884363"/>
            <a:r>
              <a:rPr lang="en-US" sz="1000" dirty="0"/>
              <a:t>        </a:t>
            </a:r>
            <a:r>
              <a:rPr lang="en-US" sz="1000" dirty="0" err="1"/>
              <a:t>org_config_insert_string</a:t>
            </a:r>
            <a:r>
              <a:rPr lang="en-US" sz="1000" dirty="0"/>
              <a:t>           = ('INSERT INTO </a:t>
            </a:r>
            <a:r>
              <a:rPr lang="en-US" sz="1000" dirty="0" err="1"/>
              <a:t>organization_config_master</a:t>
            </a:r>
            <a:r>
              <a:rPr lang="en-US" sz="1000" dirty="0"/>
              <a:t> VALUES (NULL , ' + str(3) + ' , 0, 0, NULL, CURRENT_TIMESTAMP, NULL' + ', ' + "'" + </a:t>
            </a:r>
            <a:r>
              <a:rPr lang="en-US" sz="1000" dirty="0" err="1"/>
              <a:t>edgar_companyName_text</a:t>
            </a:r>
            <a:r>
              <a:rPr lang="en-US" sz="1000" dirty="0"/>
              <a:t> + "'" + ', ' + “’” +  </a:t>
            </a:r>
            <a:r>
              <a:rPr lang="en-US" sz="1000" dirty="0" err="1"/>
              <a:t>org_config_master_notes</a:t>
            </a:r>
            <a:r>
              <a:rPr lang="en-US" sz="1000" dirty="0"/>
              <a:t> + "'" + ')')</a:t>
            </a:r>
          </a:p>
          <a:p>
            <a:r>
              <a:rPr lang="en-US" sz="1000" dirty="0"/>
              <a:t>    else:</a:t>
            </a:r>
          </a:p>
          <a:p>
            <a:r>
              <a:rPr lang="en-US" sz="1000" dirty="0"/>
              <a:t>        </a:t>
            </a:r>
            <a:r>
              <a:rPr lang="en-US" sz="1000" dirty="0" err="1"/>
              <a:t>org_config_insert_string</a:t>
            </a:r>
            <a:r>
              <a:rPr lang="en-US" sz="1000" dirty="0"/>
              <a:t>           = ('INSERT INTO </a:t>
            </a:r>
            <a:r>
              <a:rPr lang="en-US" sz="1000" dirty="0" err="1"/>
              <a:t>organization_config_master</a:t>
            </a:r>
            <a:r>
              <a:rPr lang="en-US" sz="1000" dirty="0"/>
              <a:t> VALUES (NULL , ' + str(3) + ' , 0, 0, NULL, CURRENT_TIMESTAMP, NULL' + ', ' + "'" + </a:t>
            </a:r>
            <a:r>
              <a:rPr lang="en-US" sz="1000" dirty="0" err="1"/>
              <a:t>edgar_companyName_text</a:t>
            </a:r>
            <a:r>
              <a:rPr lang="en-US" sz="1000" dirty="0"/>
              <a:t> + "'" + ', NULL)')</a:t>
            </a:r>
          </a:p>
          <a:p>
            <a:endParaRPr lang="en-US" sz="1000" dirty="0"/>
          </a:p>
          <a:p>
            <a:r>
              <a:rPr lang="en-US" sz="1000" dirty="0"/>
              <a:t>    try: </a:t>
            </a:r>
          </a:p>
          <a:p>
            <a:r>
              <a:rPr lang="en-US" sz="1000" dirty="0"/>
              <a:t>        </a:t>
            </a:r>
            <a:r>
              <a:rPr lang="en-US" sz="1000" dirty="0" err="1"/>
              <a:t>org_config_creator_sql_array</a:t>
            </a:r>
            <a:r>
              <a:rPr lang="en-US" sz="1000" dirty="0"/>
              <a:t>  = </a:t>
            </a:r>
            <a:r>
              <a:rPr lang="en-US" sz="1000" dirty="0" err="1"/>
              <a:t>numpy.array</a:t>
            </a:r>
            <a:r>
              <a:rPr lang="en-US" sz="1000" dirty="0"/>
              <a:t>([str(</a:t>
            </a:r>
            <a:r>
              <a:rPr lang="en-US" sz="1000" dirty="0" err="1"/>
              <a:t>creator_org_master_key</a:t>
            </a:r>
            <a:r>
              <a:rPr lang="en-US" sz="1000" dirty="0"/>
              <a:t>), </a:t>
            </a:r>
            <a:r>
              <a:rPr lang="en-US" sz="1000" dirty="0" err="1"/>
              <a:t>org_config_select_string</a:t>
            </a:r>
            <a:r>
              <a:rPr lang="en-US" sz="1000" dirty="0"/>
              <a:t> , </a:t>
            </a:r>
            <a:r>
              <a:rPr lang="en-US" sz="1000" dirty="0" err="1"/>
              <a:t>org_config_insert_string</a:t>
            </a:r>
            <a:r>
              <a:rPr lang="en-US" sz="1000" dirty="0"/>
              <a:t>])           </a:t>
            </a:r>
          </a:p>
          <a:p>
            <a:r>
              <a:rPr lang="en-US" sz="1000" dirty="0"/>
              <a:t>        </a:t>
            </a:r>
            <a:r>
              <a:rPr lang="en-US" sz="1000" dirty="0" err="1"/>
              <a:t>numpy_creator_org_config_sql_array</a:t>
            </a:r>
            <a:r>
              <a:rPr lang="en-US" sz="1000" dirty="0"/>
              <a:t> = </a:t>
            </a:r>
            <a:r>
              <a:rPr lang="en-US" sz="1000" dirty="0" err="1"/>
              <a:t>numpy.append</a:t>
            </a:r>
            <a:r>
              <a:rPr lang="en-US" sz="1000" dirty="0"/>
              <a:t>(</a:t>
            </a:r>
            <a:r>
              <a:rPr lang="en-US" sz="1000" dirty="0" err="1"/>
              <a:t>numpy_creator_org_config_sql_array</a:t>
            </a:r>
            <a:r>
              <a:rPr lang="en-US" sz="1000" dirty="0"/>
              <a:t>, [</a:t>
            </a:r>
            <a:r>
              <a:rPr lang="en-US" sz="1000" dirty="0" err="1"/>
              <a:t>org_config_creator_sql_array</a:t>
            </a:r>
            <a:r>
              <a:rPr lang="en-US" sz="1000" dirty="0"/>
              <a:t>], axis=0)</a:t>
            </a:r>
          </a:p>
          <a:p>
            <a:endParaRPr lang="en-US" sz="1000" dirty="0"/>
          </a:p>
          <a:p>
            <a:r>
              <a:rPr lang="en-US" sz="1000" dirty="0"/>
              <a:t>        </a:t>
            </a:r>
            <a:r>
              <a:rPr lang="en-US" sz="1000" dirty="0" err="1"/>
              <a:t>edgarfetch_log_list.append</a:t>
            </a:r>
            <a:r>
              <a:rPr lang="en-US" sz="1000" dirty="0"/>
              <a:t>(</a:t>
            </a:r>
            <a:r>
              <a:rPr lang="en-US" sz="1000" dirty="0" err="1"/>
              <a:t>org_config_insert_string</a:t>
            </a:r>
            <a:r>
              <a:rPr lang="en-US" sz="1000" dirty="0"/>
              <a:t>)</a:t>
            </a:r>
          </a:p>
          <a:p>
            <a:r>
              <a:rPr lang="en-US" sz="1000" dirty="0"/>
              <a:t>        </a:t>
            </a:r>
            <a:r>
              <a:rPr lang="en-US" sz="1000" dirty="0" err="1"/>
              <a:t>edgarfetch_log_list.append</a:t>
            </a:r>
            <a:r>
              <a:rPr lang="en-US" sz="1000" dirty="0"/>
              <a:t>('_____________________________________________________________________')</a:t>
            </a:r>
          </a:p>
          <a:p>
            <a:r>
              <a:rPr lang="en-US" sz="1000" dirty="0"/>
              <a:t>     </a:t>
            </a:r>
          </a:p>
          <a:p>
            <a:r>
              <a:rPr lang="en-US" sz="1000" dirty="0"/>
              <a:t>    except:</a:t>
            </a:r>
          </a:p>
          <a:p>
            <a:r>
              <a:rPr lang="en-US" sz="1000" dirty="0"/>
              <a:t>        </a:t>
            </a:r>
            <a:r>
              <a:rPr lang="en-US" sz="1000" dirty="0" err="1"/>
              <a:t>edgarfetch_log_list.append</a:t>
            </a:r>
            <a:r>
              <a:rPr lang="en-US" sz="1000" dirty="0"/>
              <a:t>('ERROR: </a:t>
            </a:r>
            <a:r>
              <a:rPr lang="en-US" sz="1000" dirty="0" err="1"/>
              <a:t>EdgarFetch</a:t>
            </a:r>
            <a:r>
              <a:rPr lang="en-US" sz="1000" dirty="0"/>
              <a:t> - Routine Configuration INSERT Statement - Execution Aborting')</a:t>
            </a:r>
          </a:p>
          <a:p>
            <a:r>
              <a:rPr lang="en-US" sz="1000" dirty="0"/>
              <a:t>        </a:t>
            </a:r>
            <a:r>
              <a:rPr lang="en-US" sz="1000" dirty="0" err="1"/>
              <a:t>edgarfetch_log_list.append</a:t>
            </a:r>
            <a:r>
              <a:rPr lang="en-US" sz="1000" dirty="0"/>
              <a:t>(' ~ DUMP: </a:t>
            </a:r>
            <a:r>
              <a:rPr lang="en-US" sz="1000" dirty="0" err="1"/>
              <a:t>routine_master_key</a:t>
            </a:r>
            <a:r>
              <a:rPr lang="en-US" sz="1000" dirty="0"/>
              <a:t> = ' + str(</a:t>
            </a:r>
            <a:r>
              <a:rPr lang="en-US" sz="1000" dirty="0" err="1"/>
              <a:t>routine_master_key</a:t>
            </a:r>
            <a:r>
              <a:rPr lang="en-US" sz="1000" dirty="0"/>
              <a:t>))</a:t>
            </a:r>
          </a:p>
          <a:p>
            <a:r>
              <a:rPr lang="en-US" sz="1000" dirty="0"/>
              <a:t>        </a:t>
            </a:r>
            <a:r>
              <a:rPr lang="en-US" sz="1000" dirty="0" err="1"/>
              <a:t>edgarfetch_log_list.append</a:t>
            </a:r>
            <a:r>
              <a:rPr lang="en-US" sz="1000" dirty="0"/>
              <a:t>(' ~ DUMP: ' + </a:t>
            </a:r>
            <a:r>
              <a:rPr lang="en-US" sz="1000" dirty="0" err="1"/>
              <a:t>routine_config_select_string</a:t>
            </a:r>
            <a:r>
              <a:rPr lang="en-US" sz="1000" dirty="0"/>
              <a:t>)</a:t>
            </a:r>
          </a:p>
          <a:p>
            <a:r>
              <a:rPr lang="en-US" sz="1000" dirty="0"/>
              <a:t>        </a:t>
            </a:r>
            <a:r>
              <a:rPr lang="en-US" sz="1000" dirty="0" err="1"/>
              <a:t>edgarfetch_log_list.append</a:t>
            </a:r>
            <a:r>
              <a:rPr lang="en-US" sz="1000" dirty="0"/>
              <a:t>(' ~ DUMP: ' + </a:t>
            </a:r>
            <a:r>
              <a:rPr lang="en-US" sz="1000" dirty="0" err="1"/>
              <a:t>routine_config_insert_string</a:t>
            </a:r>
            <a:r>
              <a:rPr lang="en-US" sz="1000" dirty="0"/>
              <a:t>) </a:t>
            </a:r>
          </a:p>
          <a:p>
            <a:r>
              <a:rPr lang="en-US" sz="1000" dirty="0"/>
              <a:t>        </a:t>
            </a:r>
            <a:r>
              <a:rPr lang="en-US" sz="1000" dirty="0" err="1"/>
              <a:t>sys.exit</a:t>
            </a:r>
            <a:r>
              <a:rPr lang="en-US" sz="1000" dirty="0"/>
              <a:t>("ERROR: </a:t>
            </a:r>
            <a:r>
              <a:rPr lang="en-US" sz="1000" dirty="0" err="1"/>
              <a:t>EdgarFetch</a:t>
            </a:r>
            <a:r>
              <a:rPr lang="en-US" sz="1000" dirty="0"/>
              <a:t> - Routine Configuration INSERT Statement - Execution Aborting")</a:t>
            </a:r>
          </a:p>
          <a:p>
            <a:r>
              <a:rPr lang="en-US" sz="1000" dirty="0"/>
              <a:t>        </a:t>
            </a:r>
          </a:p>
          <a:p>
            <a:r>
              <a:rPr lang="en-US" sz="1000" dirty="0"/>
              <a:t>    </a:t>
            </a:r>
            <a:r>
              <a:rPr lang="en-US" sz="1000" dirty="0" err="1"/>
              <a:t>edgarfetch_log_list.append</a:t>
            </a:r>
            <a:r>
              <a:rPr lang="en-US" sz="1000" dirty="0"/>
              <a:t>(' ')</a:t>
            </a:r>
          </a:p>
        </p:txBody>
      </p:sp>
      <p:sp>
        <p:nvSpPr>
          <p:cNvPr id="6" name="Rectangle 5">
            <a:extLst>
              <a:ext uri="{FF2B5EF4-FFF2-40B4-BE49-F238E27FC236}">
                <a16:creationId xmlns:a16="http://schemas.microsoft.com/office/drawing/2014/main" id="{90E468A2-68B2-4967-91D5-F4A56CB0AE91}"/>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1350729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870676-9C04-45F2-AD9F-A0566E793C56}"/>
              </a:ext>
            </a:extLst>
          </p:cNvPr>
          <p:cNvSpPr/>
          <p:nvPr/>
        </p:nvSpPr>
        <p:spPr>
          <a:xfrm>
            <a:off x="207264" y="0"/>
            <a:ext cx="11777472" cy="830997"/>
          </a:xfrm>
          <a:prstGeom prst="rect">
            <a:avLst/>
          </a:prstGeom>
        </p:spPr>
        <p:txBody>
          <a:bodyPr wrap="square">
            <a:spAutoFit/>
          </a:bodyPr>
          <a:lstStyle/>
          <a:p>
            <a:pPr lvl="0"/>
            <a:r>
              <a:rPr lang="en-US" altLang="en-US" sz="4800" b="1" dirty="0">
                <a:solidFill>
                  <a:prstClr val="white"/>
                </a:solidFill>
              </a:rPr>
              <a:t>Using ‘Copybooks’ To Standardize Coding</a:t>
            </a:r>
          </a:p>
        </p:txBody>
      </p:sp>
      <p:sp>
        <p:nvSpPr>
          <p:cNvPr id="5" name="Rectangle 4">
            <a:extLst>
              <a:ext uri="{FF2B5EF4-FFF2-40B4-BE49-F238E27FC236}">
                <a16:creationId xmlns:a16="http://schemas.microsoft.com/office/drawing/2014/main" id="{B9476BAD-6525-4571-8196-73588A037585}"/>
              </a:ext>
            </a:extLst>
          </p:cNvPr>
          <p:cNvSpPr/>
          <p:nvPr/>
        </p:nvSpPr>
        <p:spPr>
          <a:xfrm>
            <a:off x="207264" y="830997"/>
            <a:ext cx="11588496" cy="5940088"/>
          </a:xfrm>
          <a:prstGeom prst="rect">
            <a:avLst/>
          </a:prstGeom>
        </p:spPr>
        <p:txBody>
          <a:bodyPr wrap="square">
            <a:spAutoFit/>
          </a:bodyPr>
          <a:lstStyle/>
          <a:p>
            <a:r>
              <a:rPr lang="en-US" sz="1000" dirty="0"/>
              <a:t> 	    </a:t>
            </a:r>
            <a:r>
              <a:rPr lang="en-US" sz="1000" dirty="0" err="1"/>
              <a:t>wss_sql_statement_class_facet</a:t>
            </a:r>
            <a:r>
              <a:rPr lang="en-US" sz="1000" dirty="0"/>
              <a:t> = class_facet_8000857</a:t>
            </a:r>
          </a:p>
          <a:p>
            <a:r>
              <a:rPr lang="en-US" sz="1000" dirty="0"/>
              <a:t>                                    </a:t>
            </a:r>
            <a:r>
              <a:rPr lang="en-US" sz="1000" dirty="0" err="1"/>
              <a:t>wss_sql_statement_cfv_value_alpha</a:t>
            </a:r>
            <a:r>
              <a:rPr lang="en-US" sz="1000" dirty="0"/>
              <a:t>   =  </a:t>
            </a:r>
            <a:r>
              <a:rPr lang="en-US" sz="1000" dirty="0" err="1"/>
              <a:t>hadoop_target_cluster_id</a:t>
            </a:r>
            <a:endParaRPr lang="en-US" sz="1000" dirty="0"/>
          </a:p>
          <a:p>
            <a:r>
              <a:rPr lang="en-US" sz="1000" dirty="0"/>
              <a:t>                            </a:t>
            </a:r>
          </a:p>
          <a:p>
            <a:r>
              <a:rPr lang="en-US" sz="1000" dirty="0"/>
              <a:t>                                    </a:t>
            </a:r>
            <a:r>
              <a:rPr lang="en-US" sz="1000" dirty="0" err="1"/>
              <a:t>wss_is_org_config_grain</a:t>
            </a:r>
            <a:r>
              <a:rPr lang="en-US" sz="1000" dirty="0"/>
              <a:t>              = 'N'</a:t>
            </a:r>
          </a:p>
          <a:p>
            <a:r>
              <a:rPr lang="en-US" sz="1000" dirty="0"/>
              <a:t>                                    </a:t>
            </a:r>
            <a:r>
              <a:rPr lang="en-US" sz="1000" dirty="0" err="1"/>
              <a:t>wss_is_routine_config_grain</a:t>
            </a:r>
            <a:r>
              <a:rPr lang="en-US" sz="1000" dirty="0"/>
              <a:t>       = 'Y'</a:t>
            </a:r>
          </a:p>
          <a:p>
            <a:r>
              <a:rPr lang="en-US" sz="1000" dirty="0"/>
              <a:t>                                    </a:t>
            </a:r>
            <a:r>
              <a:rPr lang="en-US" sz="1000" dirty="0" err="1"/>
              <a:t>wss_is_dataset_config_grain</a:t>
            </a:r>
            <a:r>
              <a:rPr lang="en-US" sz="1000" dirty="0"/>
              <a:t>       = 'Y'</a:t>
            </a:r>
          </a:p>
          <a:p>
            <a:endParaRPr lang="en-US" sz="1000" dirty="0"/>
          </a:p>
          <a:p>
            <a:pPr marL="2514600" indent="-2514600"/>
            <a:r>
              <a:rPr lang="en-US" sz="1000" dirty="0"/>
              <a:t>                                    </a:t>
            </a:r>
            <a:r>
              <a:rPr lang="en-US" sz="1000" dirty="0" err="1"/>
              <a:t>facet_value_select_string</a:t>
            </a:r>
            <a:r>
              <a:rPr lang="en-US" sz="1000" dirty="0"/>
              <a:t> = ('SELECT </a:t>
            </a:r>
            <a:r>
              <a:rPr lang="en-US" sz="1000" dirty="0" err="1"/>
              <a:t>class_facet_value_key</a:t>
            </a:r>
            <a:r>
              <a:rPr lang="en-US" sz="1000" dirty="0"/>
              <a:t> FROM </a:t>
            </a:r>
            <a:r>
              <a:rPr lang="en-US" sz="1000" dirty="0" err="1"/>
              <a:t>chameleon_class_facet_value</a:t>
            </a:r>
            <a:r>
              <a:rPr lang="en-US" sz="1000" dirty="0"/>
              <a:t> WHERE classification_facet_key = ' + str(</a:t>
            </a:r>
            <a:r>
              <a:rPr lang="en-US" sz="1000" dirty="0" err="1"/>
              <a:t>wss_sql_statement_class_facet</a:t>
            </a:r>
            <a:r>
              <a:rPr lang="en-US" sz="1000" dirty="0"/>
              <a:t>) + ' AND </a:t>
            </a:r>
            <a:r>
              <a:rPr lang="en-US" sz="1000" dirty="0" err="1"/>
              <a:t>cfv_value_alpha</a:t>
            </a:r>
            <a:r>
              <a:rPr lang="en-US" sz="1000" dirty="0"/>
              <a:t> = ' + "'" + </a:t>
            </a:r>
            <a:r>
              <a:rPr lang="en-US" sz="1000" dirty="0" err="1"/>
              <a:t>wss_sql_statement_cfv_value_alpha</a:t>
            </a:r>
            <a:r>
              <a:rPr lang="en-US" sz="1000" dirty="0"/>
              <a:t> + "'")</a:t>
            </a:r>
          </a:p>
          <a:p>
            <a:pPr marL="2514600" indent="-2514600"/>
            <a:r>
              <a:rPr lang="en-US" sz="1000" dirty="0"/>
              <a:t>                                    </a:t>
            </a:r>
            <a:r>
              <a:rPr lang="en-US" sz="1000" dirty="0" err="1"/>
              <a:t>facet_value_insert_string</a:t>
            </a:r>
            <a:r>
              <a:rPr lang="en-US" sz="1000" dirty="0"/>
              <a:t> = ('INSERT INTO </a:t>
            </a:r>
            <a:r>
              <a:rPr lang="en-US" sz="1000" dirty="0" err="1"/>
              <a:t>chameleon_class_facet_value</a:t>
            </a:r>
            <a:r>
              <a:rPr lang="en-US" sz="1000" dirty="0"/>
              <a:t> VALUES (NULL , ' + str(</a:t>
            </a:r>
            <a:r>
              <a:rPr lang="en-US" sz="1000" dirty="0" err="1"/>
              <a:t>wss_sql_statement_class_facet</a:t>
            </a:r>
            <a:r>
              <a:rPr lang="en-US" sz="1000" dirty="0"/>
              <a:t>) + ' , ' + "'" + </a:t>
            </a:r>
            <a:r>
              <a:rPr lang="en-US" sz="1000" dirty="0" err="1"/>
              <a:t>wss_sql_statement_cfv_value_alpha</a:t>
            </a:r>
            <a:r>
              <a:rPr lang="en-US" sz="1000" dirty="0"/>
              <a:t> + "'" + ' , NULL ,NULL ,NULL ,NULL , 0, 0, CURRENT_TIMESTAMP, NULL, NULL)')</a:t>
            </a:r>
          </a:p>
          <a:p>
            <a:r>
              <a:rPr lang="en-US" sz="1000" dirty="0"/>
              <a:t>                                    </a:t>
            </a:r>
            <a:r>
              <a:rPr lang="en-US" sz="1000" dirty="0" err="1"/>
              <a:t>facet_value_sql_string</a:t>
            </a:r>
            <a:r>
              <a:rPr lang="en-US" sz="1000" dirty="0"/>
              <a:t>    = ('(' + str(</a:t>
            </a:r>
            <a:r>
              <a:rPr lang="en-US" sz="1000" dirty="0" err="1"/>
              <a:t>wss_sql_statement_class_facet</a:t>
            </a:r>
            <a:r>
              <a:rPr lang="en-US" sz="1000" dirty="0"/>
              <a:t>) + ',' + </a:t>
            </a:r>
            <a:r>
              <a:rPr lang="en-US" sz="1000" dirty="0" err="1"/>
              <a:t>facet_value_select_string</a:t>
            </a:r>
            <a:r>
              <a:rPr lang="en-US" sz="1000" dirty="0"/>
              <a:t> + ',' + </a:t>
            </a:r>
            <a:r>
              <a:rPr lang="en-US" sz="1000" dirty="0" err="1"/>
              <a:t>facet_value_insert_string</a:t>
            </a:r>
            <a:r>
              <a:rPr lang="en-US" sz="1000" dirty="0"/>
              <a:t> + ')')</a:t>
            </a:r>
          </a:p>
          <a:p>
            <a:r>
              <a:rPr lang="en-US" sz="1000" dirty="0"/>
              <a:t>                                    </a:t>
            </a:r>
            <a:r>
              <a:rPr lang="en-US" sz="1000" dirty="0" err="1"/>
              <a:t>facet_value_sql_array</a:t>
            </a:r>
            <a:r>
              <a:rPr lang="en-US" sz="1000" dirty="0"/>
              <a:t>     = </a:t>
            </a:r>
            <a:r>
              <a:rPr lang="en-US" sz="1000" dirty="0" err="1"/>
              <a:t>numpy.array</a:t>
            </a:r>
            <a:r>
              <a:rPr lang="en-US" sz="1000" dirty="0"/>
              <a:t>([str(</a:t>
            </a:r>
            <a:r>
              <a:rPr lang="en-US" sz="1000" dirty="0" err="1"/>
              <a:t>wss_sql_statement_class_facet</a:t>
            </a:r>
            <a:r>
              <a:rPr lang="en-US" sz="1000" dirty="0"/>
              <a:t>), </a:t>
            </a:r>
            <a:r>
              <a:rPr lang="en-US" sz="1000" dirty="0" err="1"/>
              <a:t>facet_value_select_string</a:t>
            </a:r>
            <a:r>
              <a:rPr lang="en-US" sz="1000" dirty="0"/>
              <a:t> , </a:t>
            </a:r>
            <a:r>
              <a:rPr lang="en-US" sz="1000" dirty="0" err="1"/>
              <a:t>facet_value_insert_string</a:t>
            </a:r>
            <a:r>
              <a:rPr lang="en-US" sz="1000" dirty="0"/>
              <a:t>])</a:t>
            </a:r>
          </a:p>
          <a:p>
            <a:endParaRPr lang="en-US" sz="1000" dirty="0"/>
          </a:p>
          <a:p>
            <a:r>
              <a:rPr lang="en-US" sz="1000" dirty="0"/>
              <a:t>                                    if </a:t>
            </a:r>
            <a:r>
              <a:rPr lang="en-US" sz="1000" dirty="0" err="1"/>
              <a:t>wss_is_routine_config_grain</a:t>
            </a:r>
            <a:r>
              <a:rPr lang="en-US" sz="1000" dirty="0"/>
              <a:t> == 'Y':</a:t>
            </a:r>
          </a:p>
          <a:p>
            <a:r>
              <a:rPr lang="en-US" sz="1000" dirty="0"/>
              <a:t>                                        if </a:t>
            </a:r>
            <a:r>
              <a:rPr lang="en-US" sz="1000" dirty="0" err="1"/>
              <a:t>facet_value_sql_string</a:t>
            </a:r>
            <a:r>
              <a:rPr lang="en-US" sz="1000" dirty="0"/>
              <a:t> not in </a:t>
            </a:r>
            <a:r>
              <a:rPr lang="en-US" sz="1000" dirty="0" err="1"/>
              <a:t>routine_facet_value_sql_list</a:t>
            </a:r>
            <a:r>
              <a:rPr lang="en-US" sz="1000" dirty="0"/>
              <a:t>:</a:t>
            </a:r>
          </a:p>
          <a:p>
            <a:r>
              <a:rPr lang="en-US" sz="1000" dirty="0"/>
              <a:t>                                            </a:t>
            </a:r>
            <a:r>
              <a:rPr lang="en-US" sz="1000" dirty="0" err="1"/>
              <a:t>routine_facet_value_sql_list.append</a:t>
            </a:r>
            <a:r>
              <a:rPr lang="en-US" sz="1000" dirty="0"/>
              <a:t>(</a:t>
            </a:r>
            <a:r>
              <a:rPr lang="en-US" sz="1000" dirty="0" err="1"/>
              <a:t>facet_value_sql_string</a:t>
            </a:r>
            <a:r>
              <a:rPr lang="en-US" sz="1000" dirty="0"/>
              <a:t>)</a:t>
            </a:r>
          </a:p>
          <a:p>
            <a:r>
              <a:rPr lang="en-US" sz="1000" dirty="0"/>
              <a:t>                                            </a:t>
            </a:r>
          </a:p>
          <a:p>
            <a:r>
              <a:rPr lang="en-US" sz="1000" dirty="0"/>
              <a:t>                                            </a:t>
            </a:r>
            <a:r>
              <a:rPr lang="en-US" sz="1000" dirty="0" err="1"/>
              <a:t>numpy_routine_facet_value_sql_array</a:t>
            </a:r>
            <a:r>
              <a:rPr lang="en-US" sz="1000" dirty="0"/>
              <a:t> = </a:t>
            </a:r>
            <a:r>
              <a:rPr lang="en-US" sz="1000" dirty="0" err="1"/>
              <a:t>numpy.append</a:t>
            </a:r>
            <a:r>
              <a:rPr lang="en-US" sz="1000" dirty="0"/>
              <a:t>(</a:t>
            </a:r>
            <a:r>
              <a:rPr lang="en-US" sz="1000" dirty="0" err="1"/>
              <a:t>numpy_routine_facet_value_sql_array</a:t>
            </a:r>
            <a:r>
              <a:rPr lang="en-US" sz="1000" dirty="0"/>
              <a:t>, [</a:t>
            </a:r>
            <a:r>
              <a:rPr lang="en-US" sz="1000" dirty="0" err="1"/>
              <a:t>facet_value_sql_array</a:t>
            </a:r>
            <a:r>
              <a:rPr lang="en-US" sz="1000" dirty="0"/>
              <a:t>], axis=0)                                                         </a:t>
            </a:r>
          </a:p>
          <a:p>
            <a:endParaRPr lang="en-US" sz="1000" dirty="0"/>
          </a:p>
          <a:p>
            <a:r>
              <a:rPr lang="en-US" sz="1000" dirty="0"/>
              <a:t>                                    if </a:t>
            </a:r>
            <a:r>
              <a:rPr lang="en-US" sz="1000" dirty="0" err="1"/>
              <a:t>wss_is_org_config_grain</a:t>
            </a:r>
            <a:r>
              <a:rPr lang="en-US" sz="1000" dirty="0"/>
              <a:t> == 'Y':</a:t>
            </a:r>
          </a:p>
          <a:p>
            <a:r>
              <a:rPr lang="en-US" sz="1000" dirty="0"/>
              <a:t>                                        if </a:t>
            </a:r>
            <a:r>
              <a:rPr lang="en-US" sz="1000" dirty="0" err="1"/>
              <a:t>facet_value_sql_string</a:t>
            </a:r>
            <a:r>
              <a:rPr lang="en-US" sz="1000" dirty="0"/>
              <a:t> not in </a:t>
            </a:r>
            <a:r>
              <a:rPr lang="en-US" sz="1000" dirty="0" err="1"/>
              <a:t>org_facet_value_sql_list</a:t>
            </a:r>
            <a:r>
              <a:rPr lang="en-US" sz="1000" dirty="0"/>
              <a:t>:</a:t>
            </a:r>
          </a:p>
          <a:p>
            <a:r>
              <a:rPr lang="en-US" sz="1000" dirty="0"/>
              <a:t>                                            </a:t>
            </a:r>
            <a:r>
              <a:rPr lang="en-US" sz="1000" dirty="0" err="1"/>
              <a:t>org_facet_value_sql_list.append</a:t>
            </a:r>
            <a:r>
              <a:rPr lang="en-US" sz="1000" dirty="0"/>
              <a:t>(</a:t>
            </a:r>
            <a:r>
              <a:rPr lang="en-US" sz="1000" dirty="0" err="1"/>
              <a:t>facet_value_sql_string</a:t>
            </a:r>
            <a:r>
              <a:rPr lang="en-US" sz="1000" dirty="0"/>
              <a:t>)</a:t>
            </a:r>
          </a:p>
          <a:p>
            <a:endParaRPr lang="en-US" sz="1000" dirty="0"/>
          </a:p>
          <a:p>
            <a:r>
              <a:rPr lang="en-US" sz="1000" dirty="0"/>
              <a:t>                                            </a:t>
            </a:r>
            <a:r>
              <a:rPr lang="en-US" sz="1000" dirty="0" err="1"/>
              <a:t>numpy_org_facet_value_sql_array</a:t>
            </a:r>
            <a:r>
              <a:rPr lang="en-US" sz="1000" dirty="0"/>
              <a:t> = </a:t>
            </a:r>
            <a:r>
              <a:rPr lang="en-US" sz="1000" dirty="0" err="1"/>
              <a:t>numpy.append</a:t>
            </a:r>
            <a:r>
              <a:rPr lang="en-US" sz="1000" dirty="0"/>
              <a:t>(</a:t>
            </a:r>
            <a:r>
              <a:rPr lang="en-US" sz="1000" dirty="0" err="1"/>
              <a:t>numpy_org_facet_value_sql_array</a:t>
            </a:r>
            <a:r>
              <a:rPr lang="en-US" sz="1000" dirty="0"/>
              <a:t>, [</a:t>
            </a:r>
            <a:r>
              <a:rPr lang="en-US" sz="1000" dirty="0" err="1"/>
              <a:t>facet_value_sql_array</a:t>
            </a:r>
            <a:r>
              <a:rPr lang="en-US" sz="1000" dirty="0"/>
              <a:t>], axis=0)</a:t>
            </a:r>
          </a:p>
          <a:p>
            <a:endParaRPr lang="en-US" sz="1000" dirty="0"/>
          </a:p>
          <a:p>
            <a:r>
              <a:rPr lang="en-US" sz="1000" dirty="0"/>
              <a:t>                                            </a:t>
            </a:r>
            <a:r>
              <a:rPr lang="en-US" sz="1000" dirty="0" err="1"/>
              <a:t>numpy_org_facet_value_sql_array</a:t>
            </a:r>
            <a:r>
              <a:rPr lang="en-US" sz="1000" dirty="0"/>
              <a:t> = </a:t>
            </a:r>
            <a:r>
              <a:rPr lang="en-US" sz="1000" dirty="0" err="1"/>
              <a:t>numpy.append</a:t>
            </a:r>
            <a:r>
              <a:rPr lang="en-US" sz="1000" dirty="0"/>
              <a:t>(</a:t>
            </a:r>
            <a:r>
              <a:rPr lang="en-US" sz="1000" dirty="0" err="1"/>
              <a:t>numpy_org_facet_value_sql_array</a:t>
            </a:r>
            <a:r>
              <a:rPr lang="en-US" sz="1000" dirty="0"/>
              <a:t>, [</a:t>
            </a:r>
            <a:r>
              <a:rPr lang="en-US" sz="1000" dirty="0" err="1"/>
              <a:t>facet_value_sql_array</a:t>
            </a:r>
            <a:r>
              <a:rPr lang="en-US" sz="1000" dirty="0"/>
              <a:t>], axis=0)</a:t>
            </a:r>
          </a:p>
          <a:p>
            <a:endParaRPr lang="en-US" sz="1000" dirty="0"/>
          </a:p>
          <a:p>
            <a:r>
              <a:rPr lang="en-US" sz="1000" dirty="0"/>
              <a:t>                                    </a:t>
            </a:r>
            <a:r>
              <a:rPr lang="en-US" sz="1200" dirty="0">
                <a:solidFill>
                  <a:schemeClr val="bg1"/>
                </a:solidFill>
                <a:highlight>
                  <a:srgbClr val="FFFF00"/>
                </a:highlight>
              </a:rPr>
              <a:t>if </a:t>
            </a:r>
            <a:r>
              <a:rPr lang="en-US" sz="1200" dirty="0" err="1">
                <a:solidFill>
                  <a:schemeClr val="bg1"/>
                </a:solidFill>
                <a:highlight>
                  <a:srgbClr val="FFFF00"/>
                </a:highlight>
              </a:rPr>
              <a:t>wss_is_dataset_config_grain</a:t>
            </a:r>
            <a:r>
              <a:rPr lang="en-US" sz="1200" dirty="0">
                <a:solidFill>
                  <a:schemeClr val="bg1"/>
                </a:solidFill>
                <a:highlight>
                  <a:srgbClr val="FFFF00"/>
                </a:highlight>
              </a:rPr>
              <a:t> == ‘Y’:</a:t>
            </a:r>
          </a:p>
          <a:p>
            <a:endParaRPr lang="en-US" sz="1000" dirty="0"/>
          </a:p>
          <a:p>
            <a:r>
              <a:rPr lang="en-US" sz="1000" dirty="0"/>
              <a:t>	        </a:t>
            </a:r>
            <a:r>
              <a:rPr lang="en-US" sz="1200" dirty="0" err="1">
                <a:solidFill>
                  <a:schemeClr val="bg1"/>
                </a:solidFill>
                <a:highlight>
                  <a:srgbClr val="FFFF00"/>
                </a:highlight>
              </a:rPr>
              <a:t>dataset_facet_value_sql_list.append</a:t>
            </a:r>
            <a:r>
              <a:rPr lang="en-US" sz="1200" dirty="0">
                <a:solidFill>
                  <a:schemeClr val="bg1"/>
                </a:solidFill>
                <a:highlight>
                  <a:srgbClr val="FFFF00"/>
                </a:highlight>
              </a:rPr>
              <a:t>(</a:t>
            </a:r>
            <a:r>
              <a:rPr lang="en-US" sz="1200" dirty="0" err="1">
                <a:solidFill>
                  <a:schemeClr val="bg1"/>
                </a:solidFill>
                <a:highlight>
                  <a:srgbClr val="FFFF00"/>
                </a:highlight>
              </a:rPr>
              <a:t>facet_value_sql_string</a:t>
            </a:r>
            <a:r>
              <a:rPr lang="en-US" sz="1200" dirty="0">
                <a:solidFill>
                  <a:schemeClr val="bg1"/>
                </a:solidFill>
                <a:highlight>
                  <a:srgbClr val="FFFF00"/>
                </a:highlight>
              </a:rPr>
              <a:t>)</a:t>
            </a:r>
          </a:p>
          <a:p>
            <a:endParaRPr lang="en-US" sz="1000" dirty="0"/>
          </a:p>
          <a:p>
            <a:r>
              <a:rPr lang="en-US" sz="1000" dirty="0"/>
              <a:t>                                        </a:t>
            </a:r>
            <a:r>
              <a:rPr lang="en-US" sz="1200" dirty="0" err="1">
                <a:solidFill>
                  <a:schemeClr val="bg1"/>
                </a:solidFill>
                <a:highlight>
                  <a:srgbClr val="FFFF00"/>
                </a:highlight>
              </a:rPr>
              <a:t>numpy_dataset_facet_value_sql_array</a:t>
            </a:r>
            <a:r>
              <a:rPr lang="en-US" sz="1200" dirty="0">
                <a:solidFill>
                  <a:schemeClr val="bg1"/>
                </a:solidFill>
                <a:highlight>
                  <a:srgbClr val="FFFF00"/>
                </a:highlight>
              </a:rPr>
              <a:t> = </a:t>
            </a:r>
            <a:r>
              <a:rPr lang="en-US" sz="1200" dirty="0" err="1">
                <a:solidFill>
                  <a:schemeClr val="bg1"/>
                </a:solidFill>
                <a:highlight>
                  <a:srgbClr val="FFFF00"/>
                </a:highlight>
              </a:rPr>
              <a:t>numpy.append</a:t>
            </a:r>
            <a:r>
              <a:rPr lang="en-US" sz="1200" dirty="0">
                <a:solidFill>
                  <a:schemeClr val="bg1"/>
                </a:solidFill>
                <a:highlight>
                  <a:srgbClr val="FFFF00"/>
                </a:highlight>
              </a:rPr>
              <a:t>(</a:t>
            </a:r>
            <a:r>
              <a:rPr lang="en-US" sz="1200" dirty="0" err="1">
                <a:solidFill>
                  <a:schemeClr val="bg1"/>
                </a:solidFill>
                <a:highlight>
                  <a:srgbClr val="FFFF00"/>
                </a:highlight>
              </a:rPr>
              <a:t>numpy_dataset_facet_value_sql_array</a:t>
            </a:r>
            <a:r>
              <a:rPr lang="en-US" sz="1200" dirty="0">
                <a:solidFill>
                  <a:schemeClr val="bg1"/>
                </a:solidFill>
                <a:highlight>
                  <a:srgbClr val="FFFF00"/>
                </a:highlight>
              </a:rPr>
              <a:t>, [</a:t>
            </a:r>
            <a:r>
              <a:rPr lang="en-US" sz="1200" dirty="0" err="1">
                <a:solidFill>
                  <a:schemeClr val="bg1"/>
                </a:solidFill>
                <a:highlight>
                  <a:srgbClr val="FFFF00"/>
                </a:highlight>
              </a:rPr>
              <a:t>facet_value_sql_array</a:t>
            </a:r>
            <a:r>
              <a:rPr lang="en-US" sz="1200" dirty="0">
                <a:solidFill>
                  <a:schemeClr val="bg1"/>
                </a:solidFill>
                <a:highlight>
                  <a:srgbClr val="FFFF00"/>
                </a:highlight>
              </a:rPr>
              <a:t>], axis=0)</a:t>
            </a:r>
          </a:p>
          <a:p>
            <a:endParaRPr lang="en-US" sz="1000" dirty="0"/>
          </a:p>
          <a:p>
            <a:r>
              <a:rPr lang="en-US" sz="1000" dirty="0"/>
              <a:t>                                        </a:t>
            </a:r>
            <a:r>
              <a:rPr lang="en-US" sz="1200" dirty="0" err="1">
                <a:solidFill>
                  <a:schemeClr val="bg1"/>
                </a:solidFill>
                <a:highlight>
                  <a:srgbClr val="FFFF00"/>
                </a:highlight>
              </a:rPr>
              <a:t>new_dmz_dataset_config_grain_array</a:t>
            </a:r>
            <a:r>
              <a:rPr lang="en-US" sz="1200" dirty="0">
                <a:solidFill>
                  <a:schemeClr val="bg1"/>
                </a:solidFill>
                <a:highlight>
                  <a:srgbClr val="FFFF00"/>
                </a:highlight>
              </a:rPr>
              <a:t>  = </a:t>
            </a:r>
            <a:r>
              <a:rPr lang="en-US" sz="1200" dirty="0" err="1">
                <a:solidFill>
                  <a:schemeClr val="bg1"/>
                </a:solidFill>
                <a:highlight>
                  <a:srgbClr val="FFFF00"/>
                </a:highlight>
              </a:rPr>
              <a:t>numpy.array</a:t>
            </a:r>
            <a:r>
              <a:rPr lang="en-US" sz="1200" dirty="0">
                <a:solidFill>
                  <a:schemeClr val="bg1"/>
                </a:solidFill>
                <a:highlight>
                  <a:srgbClr val="FFFF00"/>
                </a:highlight>
              </a:rPr>
              <a:t>([</a:t>
            </a:r>
            <a:r>
              <a:rPr lang="en-US" sz="1200" dirty="0" err="1">
                <a:solidFill>
                  <a:schemeClr val="bg1"/>
                </a:solidFill>
                <a:highlight>
                  <a:srgbClr val="FFFF00"/>
                </a:highlight>
              </a:rPr>
              <a:t>dmz_dataset_key</a:t>
            </a:r>
            <a:r>
              <a:rPr lang="en-US" sz="1200" dirty="0">
                <a:solidFill>
                  <a:schemeClr val="bg1"/>
                </a:solidFill>
                <a:highlight>
                  <a:srgbClr val="FFFF00"/>
                </a:highlight>
              </a:rPr>
              <a:t>, </a:t>
            </a:r>
            <a:r>
              <a:rPr lang="en-US" sz="1200" dirty="0" err="1">
                <a:solidFill>
                  <a:schemeClr val="bg1"/>
                </a:solidFill>
                <a:highlight>
                  <a:srgbClr val="FFFF00"/>
                </a:highlight>
              </a:rPr>
              <a:t>wss_sql_statement_class_facet</a:t>
            </a:r>
            <a:r>
              <a:rPr lang="en-US" sz="1200" dirty="0">
                <a:solidFill>
                  <a:schemeClr val="bg1"/>
                </a:solidFill>
                <a:highlight>
                  <a:srgbClr val="FFFF00"/>
                </a:highlight>
              </a:rPr>
              <a:t>, </a:t>
            </a:r>
            <a:r>
              <a:rPr lang="en-US" sz="1200" dirty="0" err="1">
                <a:solidFill>
                  <a:schemeClr val="bg1"/>
                </a:solidFill>
                <a:highlight>
                  <a:srgbClr val="FFFF00"/>
                </a:highlight>
              </a:rPr>
              <a:t>wss_sql_statement_cfv_value_alpha</a:t>
            </a:r>
            <a:r>
              <a:rPr lang="en-US" sz="1200" dirty="0">
                <a:solidFill>
                  <a:schemeClr val="bg1"/>
                </a:solidFill>
                <a:highlight>
                  <a:srgbClr val="FFFF00"/>
                </a:highlight>
              </a:rPr>
              <a:t>])</a:t>
            </a:r>
          </a:p>
          <a:p>
            <a:r>
              <a:rPr lang="en-US" sz="1200" dirty="0"/>
              <a:t>                                        </a:t>
            </a:r>
          </a:p>
          <a:p>
            <a:r>
              <a:rPr lang="en-US" sz="1200" dirty="0"/>
              <a:t>	       </a:t>
            </a:r>
            <a:r>
              <a:rPr lang="en-US" sz="1200" dirty="0" err="1">
                <a:solidFill>
                  <a:schemeClr val="bg1"/>
                </a:solidFill>
                <a:highlight>
                  <a:srgbClr val="FFFF00"/>
                </a:highlight>
              </a:rPr>
              <a:t>numpy_new_dmz_dataset_config_grain_array</a:t>
            </a:r>
            <a:r>
              <a:rPr lang="en-US" sz="1200" dirty="0">
                <a:solidFill>
                  <a:schemeClr val="bg1"/>
                </a:solidFill>
                <a:highlight>
                  <a:srgbClr val="FFFF00"/>
                </a:highlight>
              </a:rPr>
              <a:t> = </a:t>
            </a:r>
            <a:r>
              <a:rPr lang="en-US" sz="1200" dirty="0" err="1">
                <a:solidFill>
                  <a:schemeClr val="bg1"/>
                </a:solidFill>
                <a:highlight>
                  <a:srgbClr val="FFFF00"/>
                </a:highlight>
              </a:rPr>
              <a:t>numpy.append</a:t>
            </a:r>
            <a:r>
              <a:rPr lang="en-US" sz="1200" dirty="0">
                <a:solidFill>
                  <a:schemeClr val="bg1"/>
                </a:solidFill>
                <a:highlight>
                  <a:srgbClr val="FFFF00"/>
                </a:highlight>
              </a:rPr>
              <a:t>(</a:t>
            </a:r>
            <a:r>
              <a:rPr lang="en-US" sz="1200" dirty="0" err="1">
                <a:solidFill>
                  <a:schemeClr val="bg1"/>
                </a:solidFill>
                <a:highlight>
                  <a:srgbClr val="FFFF00"/>
                </a:highlight>
              </a:rPr>
              <a:t>numpy_new_dmz_dataset_config_grain_array</a:t>
            </a:r>
            <a:r>
              <a:rPr lang="en-US" sz="1200" dirty="0">
                <a:solidFill>
                  <a:schemeClr val="bg1"/>
                </a:solidFill>
                <a:highlight>
                  <a:srgbClr val="FFFF00"/>
                </a:highlight>
              </a:rPr>
              <a:t>, [</a:t>
            </a:r>
            <a:r>
              <a:rPr lang="en-US" sz="1200" dirty="0" err="1">
                <a:solidFill>
                  <a:schemeClr val="bg1"/>
                </a:solidFill>
                <a:highlight>
                  <a:srgbClr val="FFFF00"/>
                </a:highlight>
              </a:rPr>
              <a:t>new_dmz_dataset_config_grain_array</a:t>
            </a:r>
            <a:r>
              <a:rPr lang="en-US" sz="1200" dirty="0">
                <a:solidFill>
                  <a:schemeClr val="bg1"/>
                </a:solidFill>
                <a:highlight>
                  <a:srgbClr val="FFFF00"/>
                </a:highlight>
              </a:rPr>
              <a:t>], axis=0)</a:t>
            </a:r>
          </a:p>
        </p:txBody>
      </p:sp>
      <p:sp>
        <p:nvSpPr>
          <p:cNvPr id="4" name="Rectangle 3">
            <a:extLst>
              <a:ext uri="{FF2B5EF4-FFF2-40B4-BE49-F238E27FC236}">
                <a16:creationId xmlns:a16="http://schemas.microsoft.com/office/drawing/2014/main" id="{5BB77A7B-CB11-484A-BD30-7F554A890021}"/>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2230125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2F96CC-D4A8-49F3-B4EB-0152BBBC775F}"/>
              </a:ext>
            </a:extLst>
          </p:cNvPr>
          <p:cNvPicPr>
            <a:picLocks noChangeAspect="1"/>
          </p:cNvPicPr>
          <p:nvPr/>
        </p:nvPicPr>
        <p:blipFill>
          <a:blip r:embed="rId2"/>
          <a:stretch>
            <a:fillRect/>
          </a:stretch>
        </p:blipFill>
        <p:spPr>
          <a:xfrm>
            <a:off x="1307592" y="1132302"/>
            <a:ext cx="9802368" cy="5513832"/>
          </a:xfrm>
          <a:prstGeom prst="rect">
            <a:avLst/>
          </a:prstGeom>
        </p:spPr>
      </p:pic>
      <p:sp>
        <p:nvSpPr>
          <p:cNvPr id="6" name="Rectangle 5">
            <a:extLst>
              <a:ext uri="{FF2B5EF4-FFF2-40B4-BE49-F238E27FC236}">
                <a16:creationId xmlns:a16="http://schemas.microsoft.com/office/drawing/2014/main" id="{B79C5F5D-BA47-4BDB-ABCB-52A56B591601}"/>
              </a:ext>
            </a:extLst>
          </p:cNvPr>
          <p:cNvSpPr/>
          <p:nvPr/>
        </p:nvSpPr>
        <p:spPr>
          <a:xfrm>
            <a:off x="207264" y="138714"/>
            <a:ext cx="11777472" cy="830997"/>
          </a:xfrm>
          <a:prstGeom prst="rect">
            <a:avLst/>
          </a:prstGeom>
        </p:spPr>
        <p:txBody>
          <a:bodyPr wrap="square">
            <a:spAutoFit/>
          </a:bodyPr>
          <a:lstStyle/>
          <a:p>
            <a:pPr lvl="0"/>
            <a:r>
              <a:rPr lang="en-US" altLang="en-US" sz="4800" b="1" dirty="0">
                <a:solidFill>
                  <a:prstClr val="white"/>
                </a:solidFill>
              </a:rPr>
              <a:t>Preprocessing Spawns Many Child-Datasets</a:t>
            </a:r>
          </a:p>
        </p:txBody>
      </p:sp>
      <p:sp>
        <p:nvSpPr>
          <p:cNvPr id="7" name="Rectangle 6">
            <a:extLst>
              <a:ext uri="{FF2B5EF4-FFF2-40B4-BE49-F238E27FC236}">
                <a16:creationId xmlns:a16="http://schemas.microsoft.com/office/drawing/2014/main" id="{D5F9D77B-28A0-484B-9C49-D9AD4ACBB839}"/>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2852198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B98B33A1-8559-4126-A6CB-43D31B513C2A}"/>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mn-lt"/>
              </a:rPr>
              <a:t>Data Analysis &amp; Hypothesis Testing Needs Many Datasets</a:t>
            </a:r>
          </a:p>
        </p:txBody>
      </p:sp>
      <p:pic>
        <p:nvPicPr>
          <p:cNvPr id="5" name="Picture 4" descr="A screenshot of a video game&#10;&#10;Description automatically generated">
            <a:extLst>
              <a:ext uri="{FF2B5EF4-FFF2-40B4-BE49-F238E27FC236}">
                <a16:creationId xmlns:a16="http://schemas.microsoft.com/office/drawing/2014/main" id="{99518725-03D0-4632-BAC2-6EA56B10E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01" y="918885"/>
            <a:ext cx="10658998" cy="5890499"/>
          </a:xfrm>
          <a:prstGeom prst="rect">
            <a:avLst/>
          </a:prstGeom>
        </p:spPr>
      </p:pic>
      <p:sp>
        <p:nvSpPr>
          <p:cNvPr id="6" name="Rectangle 5">
            <a:extLst>
              <a:ext uri="{FF2B5EF4-FFF2-40B4-BE49-F238E27FC236}">
                <a16:creationId xmlns:a16="http://schemas.microsoft.com/office/drawing/2014/main" id="{10992F37-F070-4A3D-8639-02840FBA4EE4}"/>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1790878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video game&#10;&#10;Description automatically generated">
            <a:extLst>
              <a:ext uri="{FF2B5EF4-FFF2-40B4-BE49-F238E27FC236}">
                <a16:creationId xmlns:a16="http://schemas.microsoft.com/office/drawing/2014/main" id="{4DA853E0-7738-46AC-B90C-71213DABD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964" y="812052"/>
            <a:ext cx="9680072" cy="5890499"/>
          </a:xfrm>
          <a:prstGeom prst="rect">
            <a:avLst/>
          </a:prstGeom>
        </p:spPr>
      </p:pic>
      <p:sp>
        <p:nvSpPr>
          <p:cNvPr id="3" name="Rectangle 5">
            <a:extLst>
              <a:ext uri="{FF2B5EF4-FFF2-40B4-BE49-F238E27FC236}">
                <a16:creationId xmlns:a16="http://schemas.microsoft.com/office/drawing/2014/main" id="{2629048B-0D0A-4BCF-937F-86F005DC6E00}"/>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mn-lt"/>
              </a:rPr>
              <a:t>Data Science Architecture Overview - Revisited</a:t>
            </a:r>
          </a:p>
        </p:txBody>
      </p:sp>
    </p:spTree>
    <p:extLst>
      <p:ext uri="{BB962C8B-B14F-4D97-AF65-F5344CB8AC3E}">
        <p14:creationId xmlns:p14="http://schemas.microsoft.com/office/powerpoint/2010/main" val="1795574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E0CA76-E340-413D-850E-7222CC7D3E71}"/>
              </a:ext>
            </a:extLst>
          </p:cNvPr>
          <p:cNvPicPr>
            <a:picLocks noChangeAspect="1"/>
          </p:cNvPicPr>
          <p:nvPr/>
        </p:nvPicPr>
        <p:blipFill>
          <a:blip r:embed="rId2"/>
          <a:stretch>
            <a:fillRect/>
          </a:stretch>
        </p:blipFill>
        <p:spPr>
          <a:xfrm>
            <a:off x="1578445" y="983231"/>
            <a:ext cx="9035109" cy="5524005"/>
          </a:xfrm>
          <a:prstGeom prst="rect">
            <a:avLst/>
          </a:prstGeom>
        </p:spPr>
      </p:pic>
      <p:sp>
        <p:nvSpPr>
          <p:cNvPr id="3" name="Rectangle 5">
            <a:extLst>
              <a:ext uri="{FF2B5EF4-FFF2-40B4-BE49-F238E27FC236}">
                <a16:creationId xmlns:a16="http://schemas.microsoft.com/office/drawing/2014/main" id="{9FDA6356-4018-4A41-9247-B36295BBC0F7}"/>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mn-lt"/>
              </a:rPr>
              <a:t>Have A Solid Plan . . . For Keeping Your Initiative Funded</a:t>
            </a:r>
          </a:p>
        </p:txBody>
      </p:sp>
    </p:spTree>
    <p:extLst>
      <p:ext uri="{BB962C8B-B14F-4D97-AF65-F5344CB8AC3E}">
        <p14:creationId xmlns:p14="http://schemas.microsoft.com/office/powerpoint/2010/main" val="4142821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Number Placeholder 3"/>
          <p:cNvSpPr txBox="1">
            <a:spLocks noGrp="1"/>
          </p:cNvSpPr>
          <p:nvPr/>
        </p:nvSpPr>
        <p:spPr bwMode="auto">
          <a:xfrm>
            <a:off x="8382000" y="6553201"/>
            <a:ext cx="2133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0"/>
              </a:spcBef>
              <a:defRPr sz="1200">
                <a:solidFill>
                  <a:schemeClr val="tx1"/>
                </a:solidFill>
                <a:latin typeface="Arial" panose="020B0604020202020204" pitchFamily="34" charset="0"/>
              </a:defRPr>
            </a:lvl1pPr>
            <a:lvl2pPr marL="742950" indent="-285750" algn="l" eaLnBrk="0" hangingPunct="0">
              <a:spcBef>
                <a:spcPct val="0"/>
              </a:spcBef>
              <a:defRPr sz="1200">
                <a:solidFill>
                  <a:schemeClr val="tx1"/>
                </a:solidFill>
                <a:latin typeface="Arial" panose="020B0604020202020204" pitchFamily="34" charset="0"/>
              </a:defRPr>
            </a:lvl2pPr>
            <a:lvl3pPr marL="1143000" indent="-228600" algn="l" eaLnBrk="0" hangingPunct="0">
              <a:spcBef>
                <a:spcPct val="0"/>
              </a:spcBef>
              <a:defRPr sz="1200">
                <a:solidFill>
                  <a:schemeClr val="tx1"/>
                </a:solidFill>
                <a:latin typeface="Arial" panose="020B0604020202020204" pitchFamily="34" charset="0"/>
              </a:defRPr>
            </a:lvl3pPr>
            <a:lvl4pPr marL="1600200" indent="-228600" algn="l" eaLnBrk="0" hangingPunct="0">
              <a:spcBef>
                <a:spcPct val="0"/>
              </a:spcBef>
              <a:defRPr sz="1200">
                <a:solidFill>
                  <a:schemeClr val="tx1"/>
                </a:solidFill>
                <a:latin typeface="Arial" panose="020B0604020202020204" pitchFamily="34" charset="0"/>
              </a:defRPr>
            </a:lvl4pPr>
            <a:lvl5pPr marL="2057400" indent="-228600" algn="l" eaLnBrk="0" hangingPunct="0">
              <a:spcBef>
                <a:spcPct val="0"/>
              </a:spcBef>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algn="r" eaLnBrk="1" hangingPunct="1"/>
            <a:fld id="{21B79C2F-1E6F-4D78-AF5D-C5CCE36973EA}" type="slidenum">
              <a:rPr lang="en-US" altLang="en-US" sz="1000">
                <a:solidFill>
                  <a:srgbClr val="5E829C"/>
                </a:solidFill>
                <a:latin typeface="Trebuchet MS" panose="020B0603020202020204" pitchFamily="34" charset="0"/>
              </a:rPr>
              <a:pPr algn="r" eaLnBrk="1" hangingPunct="1"/>
              <a:t>29</a:t>
            </a:fld>
            <a:endParaRPr lang="en-US" altLang="en-US" sz="1000" dirty="0">
              <a:solidFill>
                <a:srgbClr val="5E829C"/>
              </a:solidFill>
              <a:latin typeface="Trebuchet MS" panose="020B0603020202020204" pitchFamily="34" charset="0"/>
            </a:endParaRPr>
          </a:p>
        </p:txBody>
      </p:sp>
      <p:sp>
        <p:nvSpPr>
          <p:cNvPr id="10" name="Rectangle 5"/>
          <p:cNvSpPr txBox="1">
            <a:spLocks noChangeArrowheads="1"/>
          </p:cNvSpPr>
          <p:nvPr/>
        </p:nvSpPr>
        <p:spPr>
          <a:xfrm>
            <a:off x="552450" y="174529"/>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dirty="0">
                <a:latin typeface="+mn-lt"/>
              </a:rPr>
              <a:t>It’s An Iterative Process – Don’t Try And Do It All Day-1</a:t>
            </a:r>
          </a:p>
        </p:txBody>
      </p:sp>
      <p:pic>
        <p:nvPicPr>
          <p:cNvPr id="4" name="Picture 3" descr="A picture containing outdoor, text, bus&#10;&#10;Description automatically generated">
            <a:extLst>
              <a:ext uri="{FF2B5EF4-FFF2-40B4-BE49-F238E27FC236}">
                <a16:creationId xmlns:a16="http://schemas.microsoft.com/office/drawing/2014/main" id="{6B8D0D84-410C-4B81-820D-FD8F9B8A9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081" y="1087200"/>
            <a:ext cx="8203838" cy="5466001"/>
          </a:xfrm>
          <a:prstGeom prst="rect">
            <a:avLst/>
          </a:prstGeom>
        </p:spPr>
      </p:pic>
      <p:sp>
        <p:nvSpPr>
          <p:cNvPr id="2" name="Arrow: Right 1">
            <a:extLst>
              <a:ext uri="{FF2B5EF4-FFF2-40B4-BE49-F238E27FC236}">
                <a16:creationId xmlns:a16="http://schemas.microsoft.com/office/drawing/2014/main" id="{5E7168B8-0A5B-41FB-9E7F-297A715993DE}"/>
              </a:ext>
            </a:extLst>
          </p:cNvPr>
          <p:cNvSpPr/>
          <p:nvPr/>
        </p:nvSpPr>
        <p:spPr>
          <a:xfrm rot="19740478">
            <a:off x="4952311" y="4794196"/>
            <a:ext cx="3090672" cy="9191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10-K &amp; 10-KA Filings 1</a:t>
            </a:r>
            <a:r>
              <a:rPr lang="en-US" baseline="30000" dirty="0"/>
              <a:t>st</a:t>
            </a:r>
            <a:r>
              <a:rPr lang="en-US" dirty="0"/>
              <a:t> ?</a:t>
            </a:r>
          </a:p>
        </p:txBody>
      </p:sp>
      <p:pic>
        <p:nvPicPr>
          <p:cNvPr id="9" name="Picture 8" descr="A close up of an old building&#10;&#10;Description automatically generated">
            <a:extLst>
              <a:ext uri="{FF2B5EF4-FFF2-40B4-BE49-F238E27FC236}">
                <a16:creationId xmlns:a16="http://schemas.microsoft.com/office/drawing/2014/main" id="{A4573E31-2DBF-44C2-BF89-A2FAFE169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080" y="1087199"/>
            <a:ext cx="8203839" cy="5466001"/>
          </a:xfrm>
          <a:prstGeom prst="rect">
            <a:avLst/>
          </a:prstGeom>
        </p:spPr>
      </p:pic>
      <p:pic>
        <p:nvPicPr>
          <p:cNvPr id="11" name="Picture 10" descr="A stone building&#10;&#10;Description automatically generated">
            <a:extLst>
              <a:ext uri="{FF2B5EF4-FFF2-40B4-BE49-F238E27FC236}">
                <a16:creationId xmlns:a16="http://schemas.microsoft.com/office/drawing/2014/main" id="{7DB82087-A78D-40D9-9D56-20CD0B698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079" y="1093694"/>
            <a:ext cx="8203838" cy="5466001"/>
          </a:xfrm>
          <a:prstGeom prst="rect">
            <a:avLst/>
          </a:prstGeom>
        </p:spPr>
      </p:pic>
      <p:sp>
        <p:nvSpPr>
          <p:cNvPr id="13" name="Rectangle 12">
            <a:extLst>
              <a:ext uri="{FF2B5EF4-FFF2-40B4-BE49-F238E27FC236}">
                <a16:creationId xmlns:a16="http://schemas.microsoft.com/office/drawing/2014/main" id="{0DDCF7C2-1C24-4714-80E0-87B457D7E46F}"/>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298211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6733AF-4131-4003-B1EE-0932EA064991}"/>
              </a:ext>
            </a:extLst>
          </p:cNvPr>
          <p:cNvSpPr/>
          <p:nvPr/>
        </p:nvSpPr>
        <p:spPr>
          <a:xfrm>
            <a:off x="225552" y="887135"/>
            <a:ext cx="11740896" cy="4862870"/>
          </a:xfrm>
          <a:prstGeom prst="rect">
            <a:avLst/>
          </a:prstGeom>
        </p:spPr>
        <p:txBody>
          <a:bodyPr wrap="square">
            <a:spAutoFit/>
          </a:bodyPr>
          <a:lstStyle/>
          <a:p>
            <a:pPr>
              <a:spcAft>
                <a:spcPts val="1200"/>
              </a:spcAft>
            </a:pPr>
            <a:r>
              <a:rPr lang="en-US" b="1" u="sng" dirty="0"/>
              <a:t>Exposing Tribal Knowledge</a:t>
            </a:r>
            <a:r>
              <a:rPr lang="en-US" dirty="0"/>
              <a:t>: </a:t>
            </a:r>
          </a:p>
          <a:p>
            <a:pPr marL="285750" indent="-285750">
              <a:buFont typeface="Arial" panose="020B0604020202020204" pitchFamily="34" charset="0"/>
              <a:buChar char="•"/>
            </a:pPr>
            <a:r>
              <a:rPr lang="en-US" dirty="0"/>
              <a:t>Despite having the technical infrastructure in place, different departments are often reluctant to share their data. </a:t>
            </a:r>
          </a:p>
          <a:p>
            <a:pPr>
              <a:spcBef>
                <a:spcPts val="600"/>
              </a:spcBef>
              <a:spcAft>
                <a:spcPts val="1200"/>
              </a:spcAft>
            </a:pPr>
            <a:r>
              <a:rPr lang="en-US" b="1" u="sng" dirty="0"/>
              <a:t>Better Data Governance: </a:t>
            </a:r>
          </a:p>
          <a:p>
            <a:pPr marL="285750" indent="-285750">
              <a:buFont typeface="Arial" panose="020B0604020202020204" pitchFamily="34" charset="0"/>
              <a:buChar char="•"/>
            </a:pPr>
            <a:r>
              <a:rPr lang="en-US" dirty="0"/>
              <a:t>A lack of effective data governance within data lakes prevents users from trusting the system, so they hoard their data instead. As a result, its value is lost to the rest of the company. </a:t>
            </a:r>
          </a:p>
          <a:p>
            <a:pPr marL="285750" indent="-285750">
              <a:buFont typeface="Arial" panose="020B0604020202020204" pitchFamily="34" charset="0"/>
              <a:buChar char="•"/>
            </a:pPr>
            <a:r>
              <a:rPr lang="en-US" dirty="0"/>
              <a:t>Data owners need to have confidence that the data they share will be accessed, used and protected appropriately.</a:t>
            </a:r>
          </a:p>
          <a:p>
            <a:pPr marL="285750" indent="-285750">
              <a:buFont typeface="Arial" panose="020B0604020202020204" pitchFamily="34" charset="0"/>
              <a:buChar char="•"/>
            </a:pPr>
            <a:r>
              <a:rPr lang="en-US" dirty="0"/>
              <a:t>Even if users are persuaded to share their data, it can be difficult to decide:</a:t>
            </a:r>
          </a:p>
          <a:p>
            <a:pPr marL="857250" lvl="1" indent="-400050">
              <a:buFont typeface="+mj-lt"/>
              <a:buAutoNum type="romanUcPeriod"/>
            </a:pPr>
            <a:r>
              <a:rPr lang="en-US" dirty="0"/>
              <a:t>How to share it</a:t>
            </a:r>
          </a:p>
          <a:p>
            <a:pPr marL="857250" lvl="1" indent="-400050">
              <a:buFont typeface="+mj-lt"/>
              <a:buAutoNum type="romanUcPeriod"/>
            </a:pPr>
            <a:r>
              <a:rPr lang="en-US" dirty="0"/>
              <a:t>What kind of data cleansing and preprocessing needs to happen before it is safe for others to use. </a:t>
            </a:r>
          </a:p>
          <a:p>
            <a:pPr marL="857250" lvl="1" indent="-400050">
              <a:buFont typeface="+mj-lt"/>
              <a:buAutoNum type="romanUcPeriod"/>
            </a:pPr>
            <a:r>
              <a:rPr lang="en-US" dirty="0"/>
              <a:t>Most organizations mistakenly believe that answering these questions may require yet another large IT investment.</a:t>
            </a:r>
          </a:p>
          <a:p>
            <a:pPr>
              <a:spcBef>
                <a:spcPts val="600"/>
              </a:spcBef>
              <a:spcAft>
                <a:spcPts val="1200"/>
              </a:spcAft>
            </a:pPr>
            <a:r>
              <a:rPr lang="en-US" b="1" u="sng" dirty="0"/>
              <a:t>Cataloging Datasets You Already Have: </a:t>
            </a:r>
            <a:endParaRPr lang="en-US" dirty="0"/>
          </a:p>
          <a:p>
            <a:pPr marL="285750" indent="-285750">
              <a:buFont typeface="Arial" panose="020B0604020202020204" pitchFamily="34" charset="0"/>
              <a:buChar char="•"/>
            </a:pPr>
            <a:r>
              <a:rPr lang="en-US" dirty="0"/>
              <a:t>Finding datasets with the information needed for hypothesis testing</a:t>
            </a:r>
          </a:p>
          <a:p>
            <a:pPr marL="285750" indent="-285750">
              <a:buFont typeface="Arial" panose="020B0604020202020204" pitchFamily="34" charset="0"/>
              <a:buChar char="•"/>
            </a:pPr>
            <a:r>
              <a:rPr lang="en-US" dirty="0"/>
              <a:t>This issue is often exacerbated when companies treat their data lake as a dumping ground for assets, rather than a well-organized and actively managed archive. In these circumstances, it is difficult for users to find or understand assets within the data lake, and when they do, they are of questionable quality and unknown provenance. </a:t>
            </a:r>
          </a:p>
        </p:txBody>
      </p:sp>
      <p:sp>
        <p:nvSpPr>
          <p:cNvPr id="5" name="Rectangle 5">
            <a:extLst>
              <a:ext uri="{FF2B5EF4-FFF2-40B4-BE49-F238E27FC236}">
                <a16:creationId xmlns:a16="http://schemas.microsoft.com/office/drawing/2014/main" id="{DA77F972-A8C2-448B-9F41-55365E475EC9}"/>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Why Do We Need A Data Science Architecture?</a:t>
            </a:r>
          </a:p>
        </p:txBody>
      </p:sp>
      <p:sp>
        <p:nvSpPr>
          <p:cNvPr id="4" name="Rectangle 3">
            <a:extLst>
              <a:ext uri="{FF2B5EF4-FFF2-40B4-BE49-F238E27FC236}">
                <a16:creationId xmlns:a16="http://schemas.microsoft.com/office/drawing/2014/main" id="{18E1092F-CAC1-4996-AA52-147A50D4C009}"/>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456161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Slide Number Placeholder 3"/>
          <p:cNvSpPr txBox="1">
            <a:spLocks noGrp="1"/>
          </p:cNvSpPr>
          <p:nvPr/>
        </p:nvSpPr>
        <p:spPr bwMode="auto">
          <a:xfrm>
            <a:off x="8382000" y="6553201"/>
            <a:ext cx="21336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0"/>
              </a:spcBef>
              <a:defRPr sz="1200">
                <a:solidFill>
                  <a:schemeClr val="tx1"/>
                </a:solidFill>
                <a:latin typeface="Arial" panose="020B0604020202020204" pitchFamily="34" charset="0"/>
              </a:defRPr>
            </a:lvl1pPr>
            <a:lvl2pPr marL="742950" indent="-285750" algn="l" eaLnBrk="0" hangingPunct="0">
              <a:spcBef>
                <a:spcPct val="0"/>
              </a:spcBef>
              <a:defRPr sz="1200">
                <a:solidFill>
                  <a:schemeClr val="tx1"/>
                </a:solidFill>
                <a:latin typeface="Arial" panose="020B0604020202020204" pitchFamily="34" charset="0"/>
              </a:defRPr>
            </a:lvl2pPr>
            <a:lvl3pPr marL="1143000" indent="-228600" algn="l" eaLnBrk="0" hangingPunct="0">
              <a:spcBef>
                <a:spcPct val="0"/>
              </a:spcBef>
              <a:defRPr sz="1200">
                <a:solidFill>
                  <a:schemeClr val="tx1"/>
                </a:solidFill>
                <a:latin typeface="Arial" panose="020B0604020202020204" pitchFamily="34" charset="0"/>
              </a:defRPr>
            </a:lvl3pPr>
            <a:lvl4pPr marL="1600200" indent="-228600" algn="l" eaLnBrk="0" hangingPunct="0">
              <a:spcBef>
                <a:spcPct val="0"/>
              </a:spcBef>
              <a:defRPr sz="1200">
                <a:solidFill>
                  <a:schemeClr val="tx1"/>
                </a:solidFill>
                <a:latin typeface="Arial" panose="020B0604020202020204" pitchFamily="34" charset="0"/>
              </a:defRPr>
            </a:lvl4pPr>
            <a:lvl5pPr marL="2057400" indent="-228600" algn="l" eaLnBrk="0" hangingPunct="0">
              <a:spcBef>
                <a:spcPct val="0"/>
              </a:spcBef>
              <a:defRPr sz="1200">
                <a:solidFill>
                  <a:schemeClr val="tx1"/>
                </a:solidFill>
                <a:latin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defRPr>
            </a:lvl9pPr>
          </a:lstStyle>
          <a:p>
            <a:pPr algn="r" eaLnBrk="1" hangingPunct="1"/>
            <a:fld id="{21B79C2F-1E6F-4D78-AF5D-C5CCE36973EA}" type="slidenum">
              <a:rPr lang="en-US" altLang="en-US" sz="1000">
                <a:solidFill>
                  <a:srgbClr val="5E829C"/>
                </a:solidFill>
                <a:latin typeface="Trebuchet MS" panose="020B0603020202020204" pitchFamily="34" charset="0"/>
              </a:rPr>
              <a:pPr algn="r" eaLnBrk="1" hangingPunct="1"/>
              <a:t>30</a:t>
            </a:fld>
            <a:endParaRPr lang="en-US" altLang="en-US" sz="1000" dirty="0">
              <a:solidFill>
                <a:srgbClr val="5E829C"/>
              </a:solidFill>
              <a:latin typeface="Trebuchet MS" panose="020B0603020202020204" pitchFamily="34" charset="0"/>
            </a:endParaRPr>
          </a:p>
        </p:txBody>
      </p:sp>
      <p:sp>
        <p:nvSpPr>
          <p:cNvPr id="10" name="Rectangle 5"/>
          <p:cNvSpPr txBox="1">
            <a:spLocks noChangeArrowheads="1"/>
          </p:cNvSpPr>
          <p:nvPr/>
        </p:nvSpPr>
        <p:spPr>
          <a:xfrm>
            <a:off x="552450" y="174529"/>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en-US" sz="36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291" y="174529"/>
            <a:ext cx="6475417" cy="3291225"/>
          </a:xfrm>
          <a:prstGeom prst="rect">
            <a:avLst/>
          </a:prstGeom>
        </p:spPr>
      </p:pic>
      <p:sp>
        <p:nvSpPr>
          <p:cNvPr id="8" name="Rectangle 7"/>
          <p:cNvSpPr/>
          <p:nvPr/>
        </p:nvSpPr>
        <p:spPr>
          <a:xfrm>
            <a:off x="2243802" y="3719177"/>
            <a:ext cx="7704394" cy="2185214"/>
          </a:xfrm>
          <a:prstGeom prst="rect">
            <a:avLst/>
          </a:prstGeom>
        </p:spPr>
        <p:txBody>
          <a:bodyPr wrap="square">
            <a:spAutoFit/>
          </a:bodyPr>
          <a:lstStyle/>
          <a:p>
            <a:pPr lvl="0" algn="ctr">
              <a:defRPr/>
            </a:pPr>
            <a:r>
              <a:rPr lang="en-US" sz="1200" dirty="0">
                <a:solidFill>
                  <a:prstClr val="white"/>
                </a:solidFill>
              </a:rPr>
              <a:t>Copies of the Python Code Are Available At Our GitHub Site: </a:t>
            </a:r>
          </a:p>
          <a:p>
            <a:pPr lvl="0" algn="ctr">
              <a:defRPr/>
            </a:pPr>
            <a:endParaRPr lang="en-US" sz="600" dirty="0">
              <a:solidFill>
                <a:prstClr val="white"/>
              </a:solidFill>
              <a:hlinkClick r:id="rId3"/>
            </a:endParaRPr>
          </a:p>
          <a:p>
            <a:pPr lvl="0" algn="ctr">
              <a:defRPr/>
            </a:pPr>
            <a:r>
              <a:rPr lang="en-US" sz="1200" dirty="0">
                <a:solidFill>
                  <a:prstClr val="white"/>
                </a:solidFill>
                <a:hlinkClick r:id="rId3"/>
              </a:rPr>
              <a:t>https://github.com/chameleonmetadata/DATAx_NYC_2019</a:t>
            </a:r>
            <a:r>
              <a:rPr lang="en-US" sz="1200" dirty="0">
                <a:solidFill>
                  <a:prstClr val="white"/>
                </a:solidFill>
              </a:rPr>
              <a:t> </a:t>
            </a:r>
          </a:p>
          <a:p>
            <a:pPr lvl="0" algn="ctr">
              <a:defRPr/>
            </a:pPr>
            <a:endParaRPr lang="en-US" dirty="0">
              <a:solidFill>
                <a:prstClr val="white"/>
              </a:solidFill>
            </a:endParaRPr>
          </a:p>
          <a:p>
            <a:pPr lvl="0" algn="ctr">
              <a:defRPr/>
            </a:pPr>
            <a:r>
              <a:rPr lang="en-US" sz="1200" dirty="0">
                <a:solidFill>
                  <a:prstClr val="white"/>
                </a:solidFill>
              </a:rPr>
              <a:t>For Questions, Comments or Clarifications Contact:</a:t>
            </a:r>
          </a:p>
          <a:p>
            <a:pPr lvl="0" algn="ctr">
              <a:defRPr/>
            </a:pPr>
            <a:endParaRPr lang="en-US" sz="600" dirty="0">
              <a:solidFill>
                <a:prstClr val="white"/>
              </a:solidFill>
            </a:endParaRPr>
          </a:p>
          <a:p>
            <a:pPr lvl="0" algn="ctr">
              <a:defRPr/>
            </a:pPr>
            <a:r>
              <a:rPr lang="en-US" sz="1200" dirty="0">
                <a:solidFill>
                  <a:prstClr val="white"/>
                </a:solidFill>
                <a:hlinkClick r:id="rId4"/>
              </a:rPr>
              <a:t>ET@ChameleonMetadata.com</a:t>
            </a:r>
            <a:r>
              <a:rPr lang="en-US" sz="1200" dirty="0">
                <a:solidFill>
                  <a:prstClr val="white"/>
                </a:solidFill>
              </a:rPr>
              <a:t> </a:t>
            </a:r>
          </a:p>
          <a:p>
            <a:pPr lvl="0" algn="ctr">
              <a:defRPr/>
            </a:pPr>
            <a:endParaRPr lang="en-US" sz="1200" dirty="0">
              <a:solidFill>
                <a:prstClr val="white"/>
              </a:solidFill>
            </a:endParaRPr>
          </a:p>
          <a:p>
            <a:pPr lvl="6">
              <a:defRPr/>
            </a:pPr>
            <a:r>
              <a:rPr lang="en-US" sz="1200" dirty="0">
                <a:solidFill>
                  <a:prstClr val="white"/>
                </a:solidFill>
              </a:rPr>
              <a:t>New York: (+1) 646.688.5566</a:t>
            </a:r>
          </a:p>
          <a:p>
            <a:pPr lvl="6">
              <a:defRPr/>
            </a:pPr>
            <a:r>
              <a:rPr lang="en-US" sz="1200" dirty="0">
                <a:solidFill>
                  <a:prstClr val="white"/>
                </a:solidFill>
              </a:rPr>
              <a:t>London:    (+44) 020.7096.8920</a:t>
            </a:r>
          </a:p>
          <a:p>
            <a:pPr lvl="0">
              <a:defRPr/>
            </a:pPr>
            <a:endParaRPr lang="en-US" sz="1200" dirty="0">
              <a:solidFill>
                <a:prstClr val="white"/>
              </a:solidFill>
            </a:endParaRPr>
          </a:p>
          <a:p>
            <a:pPr marL="5083175" lvl="0">
              <a:defRPr/>
            </a:pPr>
            <a:endParaRPr lang="en-US" sz="800" dirty="0">
              <a:solidFill>
                <a:prstClr val="white"/>
              </a:solidFill>
            </a:endParaRPr>
          </a:p>
        </p:txBody>
      </p:sp>
      <p:pic>
        <p:nvPicPr>
          <p:cNvPr id="6" name="Picture 5" descr="A picture containing object, clock, outdoor&#10;&#10;Description automatically generated">
            <a:extLst>
              <a:ext uri="{FF2B5EF4-FFF2-40B4-BE49-F238E27FC236}">
                <a16:creationId xmlns:a16="http://schemas.microsoft.com/office/drawing/2014/main" id="{6123B457-6039-46C8-AF7F-0EFC19030B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3760" y="5613871"/>
            <a:ext cx="944480" cy="939330"/>
          </a:xfrm>
          <a:prstGeom prst="rect">
            <a:avLst/>
          </a:prstGeom>
        </p:spPr>
      </p:pic>
      <p:sp>
        <p:nvSpPr>
          <p:cNvPr id="11" name="Rectangle 10">
            <a:extLst>
              <a:ext uri="{FF2B5EF4-FFF2-40B4-BE49-F238E27FC236}">
                <a16:creationId xmlns:a16="http://schemas.microsoft.com/office/drawing/2014/main" id="{BA1A9B52-1F96-4978-BC9B-DAAC46BE4C60}"/>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325385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F8A78F-3ED0-434E-916F-47E89512FAAB}"/>
              </a:ext>
            </a:extLst>
          </p:cNvPr>
          <p:cNvSpPr/>
          <p:nvPr/>
        </p:nvSpPr>
        <p:spPr>
          <a:xfrm>
            <a:off x="315849" y="1054840"/>
            <a:ext cx="11618976" cy="4862870"/>
          </a:xfrm>
          <a:prstGeom prst="rect">
            <a:avLst/>
          </a:prstGeom>
        </p:spPr>
        <p:txBody>
          <a:bodyPr wrap="square">
            <a:spAutoFit/>
          </a:bodyPr>
          <a:lstStyle/>
          <a:p>
            <a:pPr marL="285750" indent="-285750">
              <a:buFont typeface="Arial" panose="020B0604020202020204" pitchFamily="34" charset="0"/>
              <a:buChar char="•"/>
            </a:pPr>
            <a:r>
              <a:rPr lang="en-US" dirty="0"/>
              <a:t>Staff at large energy company told the Journal of Petroleum Technology (JPT) they found their engineers sometimes spent weeks collecting the subsurface, operations, maintenance, and finance datasets needed to do basic analysis on something such as oil well performance. </a:t>
            </a:r>
          </a:p>
          <a:p>
            <a:pPr marL="171450" indent="-171450">
              <a:buFont typeface="Arial" panose="020B0604020202020204" pitchFamily="34" charset="0"/>
              <a:buChar char="•"/>
            </a:pPr>
            <a:endParaRPr lang="en-US" sz="1000" dirty="0"/>
          </a:p>
          <a:p>
            <a:pPr marL="285750" indent="-285750">
              <a:buFont typeface="Arial" panose="020B0604020202020204" pitchFamily="34" charset="0"/>
              <a:buChar char="•"/>
            </a:pPr>
            <a:r>
              <a:rPr lang="en-US" dirty="0"/>
              <a:t>Their analysts can now bypass the time-consuming data curation process and begin performing analysis much quicker thanks to their integrated data warehouses (IDWs) which serve as centralized data stores for staff involved in various disciplines. </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Deployment has resulted in improved well uptime, decreased drilling times, optimized completion designs, and increased understanding of subsurface characteristics, the company says.</a:t>
            </a:r>
          </a:p>
          <a:p>
            <a:endParaRPr lang="en-US" sz="1000" dirty="0"/>
          </a:p>
          <a:p>
            <a:pPr marL="285750" indent="-285750">
              <a:buFont typeface="Arial" panose="020B0604020202020204" pitchFamily="34" charset="0"/>
              <a:buChar char="•"/>
            </a:pPr>
            <a:r>
              <a:rPr lang="en-US" dirty="0"/>
              <a:t>But, integrating and making data transparent across multiple functions “requires some governance to make sure we’re applying that data to the right case at the right time,” the company told JPT. “There’s financial information, there’s subsurface information, and there’s production information that, all out of context, could mislead you.</a:t>
            </a:r>
          </a:p>
          <a:p>
            <a:pPr marL="171450" indent="-171450">
              <a:buFont typeface="Arial" panose="020B0604020202020204" pitchFamily="34" charset="0"/>
              <a:buChar char="•"/>
            </a:pPr>
            <a:endParaRPr lang="en-US" sz="1000" dirty="0"/>
          </a:p>
          <a:p>
            <a:pPr marL="285750" indent="-285750">
              <a:buFont typeface="Arial" panose="020B0604020202020204" pitchFamily="34" charset="0"/>
              <a:buChar char="•"/>
            </a:pPr>
            <a:r>
              <a:rPr lang="en-US" dirty="0"/>
              <a:t>“So we’ve established a data governance process that has identified owners of the data—or functional owners across the business—who we bring together in this collaborative group to discuss the types of data that we’re storing in our warehouse, the access requirements for the data, the conditioning of it, and the various uses to make sure no one is being misled with the application of that data.”</a:t>
            </a:r>
          </a:p>
        </p:txBody>
      </p:sp>
      <p:sp>
        <p:nvSpPr>
          <p:cNvPr id="5" name="Rectangle 5">
            <a:extLst>
              <a:ext uri="{FF2B5EF4-FFF2-40B4-BE49-F238E27FC236}">
                <a16:creationId xmlns:a16="http://schemas.microsoft.com/office/drawing/2014/main" id="{1B5E1E1D-BA55-4192-AF01-BACCC8C7B1B4}"/>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Case Study - Journal of Petroleum Technology (JPT)  </a:t>
            </a:r>
          </a:p>
        </p:txBody>
      </p:sp>
      <p:sp>
        <p:nvSpPr>
          <p:cNvPr id="6" name="Rectangle 5">
            <a:extLst>
              <a:ext uri="{FF2B5EF4-FFF2-40B4-BE49-F238E27FC236}">
                <a16:creationId xmlns:a16="http://schemas.microsoft.com/office/drawing/2014/main" id="{38BE96F2-D5E8-45B7-8B2D-DBE0213A27D4}"/>
              </a:ext>
            </a:extLst>
          </p:cNvPr>
          <p:cNvSpPr/>
          <p:nvPr/>
        </p:nvSpPr>
        <p:spPr>
          <a:xfrm>
            <a:off x="243840" y="6303573"/>
            <a:ext cx="9991331" cy="246221"/>
          </a:xfrm>
          <a:prstGeom prst="rect">
            <a:avLst/>
          </a:prstGeom>
        </p:spPr>
        <p:txBody>
          <a:bodyPr wrap="square">
            <a:spAutoFit/>
          </a:bodyPr>
          <a:lstStyle/>
          <a:p>
            <a:r>
              <a:rPr lang="en-US" sz="1000" dirty="0"/>
              <a:t>[3] Journal of Petroleum Technology (JPT) - </a:t>
            </a:r>
            <a:r>
              <a:rPr lang="en-US" sz="1000" dirty="0">
                <a:hlinkClick r:id="rId2"/>
              </a:rPr>
              <a:t>https://www.spe.org/en/jpt/jpt-article-detail/?art=4170</a:t>
            </a:r>
            <a:endParaRPr lang="en-US" sz="1000" dirty="0"/>
          </a:p>
        </p:txBody>
      </p:sp>
      <p:sp>
        <p:nvSpPr>
          <p:cNvPr id="8" name="Rectangle 7">
            <a:extLst>
              <a:ext uri="{FF2B5EF4-FFF2-40B4-BE49-F238E27FC236}">
                <a16:creationId xmlns:a16="http://schemas.microsoft.com/office/drawing/2014/main" id="{7B6B6550-EBBB-4979-B53F-0B4EB55A80AF}"/>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2699612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87798C-3255-48B7-A497-97FE55E44D8F}"/>
              </a:ext>
            </a:extLst>
          </p:cNvPr>
          <p:cNvSpPr/>
          <p:nvPr/>
        </p:nvSpPr>
        <p:spPr>
          <a:xfrm>
            <a:off x="243840" y="6019828"/>
            <a:ext cx="9991331" cy="707886"/>
          </a:xfrm>
          <a:prstGeom prst="rect">
            <a:avLst/>
          </a:prstGeom>
        </p:spPr>
        <p:txBody>
          <a:bodyPr wrap="square">
            <a:spAutoFit/>
          </a:bodyPr>
          <a:lstStyle/>
          <a:p>
            <a:r>
              <a:rPr lang="en-US" sz="1000" dirty="0"/>
              <a:t>[4] Forbes - </a:t>
            </a:r>
            <a:r>
              <a:rPr lang="en-US" sz="1000" dirty="0">
                <a:hlinkClick r:id="rId2"/>
              </a:rPr>
              <a:t>https://www.forbes.com/sites/forbescommunicationscouncil/2018/08/15/how-rpa-is-changing-the-way-we-work/#579b7b911047</a:t>
            </a:r>
            <a:r>
              <a:rPr lang="en-US" sz="1000" dirty="0"/>
              <a:t>  </a:t>
            </a:r>
          </a:p>
          <a:p>
            <a:r>
              <a:rPr lang="en-US" sz="1000" dirty="0"/>
              <a:t>[5] TechTarget - </a:t>
            </a:r>
            <a:r>
              <a:rPr lang="en-US" sz="1000" dirty="0">
                <a:hlinkClick r:id="rId3"/>
              </a:rPr>
              <a:t>https://searchcio.techtarget.com/blog/TotalCIO/In-a-hot-RPA-market-the-rule-of-five-keeps-CIOs-focused-on-use-cases</a:t>
            </a:r>
            <a:r>
              <a:rPr lang="en-US" sz="1000" dirty="0"/>
              <a:t> </a:t>
            </a:r>
          </a:p>
          <a:p>
            <a:r>
              <a:rPr lang="en-US" sz="1000" dirty="0"/>
              <a:t>[6] McKinsey - </a:t>
            </a:r>
            <a:r>
              <a:rPr lang="en-US" sz="1000" dirty="0">
                <a:hlinkClick r:id="rId4"/>
              </a:rPr>
              <a:t>https://www.mckinsey.com/industries/financial-services/our-insights/the-value-of-robotic-process-automation</a:t>
            </a:r>
            <a:r>
              <a:rPr lang="en-US" sz="1000" dirty="0"/>
              <a:t> </a:t>
            </a:r>
          </a:p>
          <a:p>
            <a:r>
              <a:rPr lang="en-US" sz="1000" dirty="0"/>
              <a:t>[Graphic] Deloitte Analysis - </a:t>
            </a:r>
            <a:r>
              <a:rPr lang="en-US" sz="1000" dirty="0">
                <a:hlinkClick r:id="rId5"/>
              </a:rPr>
              <a:t>https://www2.deloitte.com/content/dam/Deloitte/us/Documents/process-and-operations/us-sdt-process-automation.pdf</a:t>
            </a:r>
            <a:r>
              <a:rPr lang="en-US" sz="1000" dirty="0"/>
              <a:t> </a:t>
            </a:r>
          </a:p>
        </p:txBody>
      </p:sp>
      <p:sp>
        <p:nvSpPr>
          <p:cNvPr id="5" name="Rectangle 4">
            <a:extLst>
              <a:ext uri="{FF2B5EF4-FFF2-40B4-BE49-F238E27FC236}">
                <a16:creationId xmlns:a16="http://schemas.microsoft.com/office/drawing/2014/main" id="{C8632E2D-8841-4A6A-B7CE-7C6E488974BA}"/>
              </a:ext>
            </a:extLst>
          </p:cNvPr>
          <p:cNvSpPr/>
          <p:nvPr/>
        </p:nvSpPr>
        <p:spPr>
          <a:xfrm>
            <a:off x="243840" y="838172"/>
            <a:ext cx="6193536" cy="923330"/>
          </a:xfrm>
          <a:prstGeom prst="rect">
            <a:avLst/>
          </a:prstGeom>
        </p:spPr>
        <p:txBody>
          <a:bodyPr wrap="square">
            <a:spAutoFit/>
          </a:bodyPr>
          <a:lstStyle/>
          <a:p>
            <a:pPr>
              <a:spcAft>
                <a:spcPts val="1200"/>
              </a:spcAft>
            </a:pPr>
            <a:r>
              <a:rPr lang="en-US" i="1" dirty="0"/>
              <a:t>The Beatles saved the world from boredom.  Can a cutting-edge technology known as </a:t>
            </a:r>
            <a:r>
              <a:rPr lang="en-US" i="1" u="sng" dirty="0"/>
              <a:t>Robotic Process Automation</a:t>
            </a:r>
            <a:r>
              <a:rPr lang="en-US" i="1" dirty="0"/>
              <a:t> (RPA) do the same for the workplace and take the robot out of the human? </a:t>
            </a:r>
            <a:r>
              <a:rPr lang="en-US" i="1" baseline="50000" dirty="0"/>
              <a:t>[4]</a:t>
            </a:r>
          </a:p>
        </p:txBody>
      </p:sp>
      <p:sp>
        <p:nvSpPr>
          <p:cNvPr id="6" name="Rectangle 5">
            <a:extLst>
              <a:ext uri="{FF2B5EF4-FFF2-40B4-BE49-F238E27FC236}">
                <a16:creationId xmlns:a16="http://schemas.microsoft.com/office/drawing/2014/main" id="{EF332BAC-EECE-4439-BAE1-FF09B2B11592}"/>
              </a:ext>
            </a:extLst>
          </p:cNvPr>
          <p:cNvSpPr/>
          <p:nvPr/>
        </p:nvSpPr>
        <p:spPr>
          <a:xfrm>
            <a:off x="243840" y="1982025"/>
            <a:ext cx="6193536" cy="1200329"/>
          </a:xfrm>
          <a:prstGeom prst="rect">
            <a:avLst/>
          </a:prstGeom>
        </p:spPr>
        <p:txBody>
          <a:bodyPr wrap="square">
            <a:spAutoFit/>
          </a:bodyPr>
          <a:lstStyle/>
          <a:p>
            <a:pPr>
              <a:spcAft>
                <a:spcPts val="1200"/>
              </a:spcAft>
            </a:pPr>
            <a:r>
              <a:rPr lang="en-US" i="1" dirty="0"/>
              <a:t>The </a:t>
            </a:r>
            <a:r>
              <a:rPr lang="en-US" i="1" dirty="0">
                <a:hlinkClick r:id="rId6">
                  <a:extLst>
                    <a:ext uri="{A12FA001-AC4F-418D-AE19-62706E023703}">
                      <ahyp:hlinkClr xmlns:ahyp="http://schemas.microsoft.com/office/drawing/2018/hyperlinkcolor" val="tx"/>
                    </a:ext>
                  </a:extLst>
                </a:hlinkClick>
              </a:rPr>
              <a:t>Robotic Process Automation</a:t>
            </a:r>
            <a:r>
              <a:rPr lang="en-US" i="1" dirty="0"/>
              <a:t> market is advancing at a rapid clip. “Market growth is exceeding our greater than 50% CAGR to get from $500 million to $2.8 billion in five years,” said Craig Le Clair, an analyst at Forrester. “That’s very unusual.” </a:t>
            </a:r>
            <a:r>
              <a:rPr lang="en-US" i="1" baseline="50000" dirty="0"/>
              <a:t>[5]</a:t>
            </a:r>
            <a:endParaRPr lang="en-US" i="1" dirty="0"/>
          </a:p>
        </p:txBody>
      </p:sp>
      <p:sp>
        <p:nvSpPr>
          <p:cNvPr id="7" name="Rectangle 5">
            <a:extLst>
              <a:ext uri="{FF2B5EF4-FFF2-40B4-BE49-F238E27FC236}">
                <a16:creationId xmlns:a16="http://schemas.microsoft.com/office/drawing/2014/main" id="{D5BE82EF-1CEB-40AF-A82C-C48328ED29C5}"/>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Robotic Process Automation</a:t>
            </a:r>
          </a:p>
        </p:txBody>
      </p:sp>
      <p:sp>
        <p:nvSpPr>
          <p:cNvPr id="8" name="Rectangle 7">
            <a:extLst>
              <a:ext uri="{FF2B5EF4-FFF2-40B4-BE49-F238E27FC236}">
                <a16:creationId xmlns:a16="http://schemas.microsoft.com/office/drawing/2014/main" id="{DB8E3ED5-AA62-4BFA-BCBA-FF45B838D270}"/>
              </a:ext>
            </a:extLst>
          </p:cNvPr>
          <p:cNvSpPr/>
          <p:nvPr/>
        </p:nvSpPr>
        <p:spPr>
          <a:xfrm>
            <a:off x="243840" y="3402877"/>
            <a:ext cx="6193536" cy="1477328"/>
          </a:xfrm>
          <a:prstGeom prst="rect">
            <a:avLst/>
          </a:prstGeom>
        </p:spPr>
        <p:txBody>
          <a:bodyPr wrap="square">
            <a:spAutoFit/>
          </a:bodyPr>
          <a:lstStyle/>
          <a:p>
            <a:pPr>
              <a:spcAft>
                <a:spcPts val="1200"/>
              </a:spcAft>
            </a:pPr>
            <a:r>
              <a:rPr lang="en-US" i="1" dirty="0"/>
              <a:t>The major benefit we found in the 16 case studies [is] a return on investment that varies between 30 and as much as 200 percent in the first year. But it’s wrong to look just at the short-term financial gains.  That approach does not do justice to the power of the software because there are multiple business benefits. </a:t>
            </a:r>
            <a:r>
              <a:rPr lang="en-US" i="1" baseline="50000" dirty="0"/>
              <a:t>[6]</a:t>
            </a:r>
            <a:endParaRPr lang="en-US" i="1" dirty="0"/>
          </a:p>
        </p:txBody>
      </p:sp>
      <p:pic>
        <p:nvPicPr>
          <p:cNvPr id="9" name="Picture 8">
            <a:extLst>
              <a:ext uri="{FF2B5EF4-FFF2-40B4-BE49-F238E27FC236}">
                <a16:creationId xmlns:a16="http://schemas.microsoft.com/office/drawing/2014/main" id="{C97E490B-B0E7-4574-9A0F-F1448145B53B}"/>
              </a:ext>
            </a:extLst>
          </p:cNvPr>
          <p:cNvPicPr>
            <a:picLocks noChangeAspect="1"/>
          </p:cNvPicPr>
          <p:nvPr/>
        </p:nvPicPr>
        <p:blipFill>
          <a:blip r:embed="rId7"/>
          <a:stretch>
            <a:fillRect/>
          </a:stretch>
        </p:blipFill>
        <p:spPr>
          <a:xfrm>
            <a:off x="6636948" y="1299837"/>
            <a:ext cx="5209034" cy="3427611"/>
          </a:xfrm>
          <a:prstGeom prst="rect">
            <a:avLst/>
          </a:prstGeom>
        </p:spPr>
      </p:pic>
      <p:sp>
        <p:nvSpPr>
          <p:cNvPr id="11" name="Rectangle 10">
            <a:extLst>
              <a:ext uri="{FF2B5EF4-FFF2-40B4-BE49-F238E27FC236}">
                <a16:creationId xmlns:a16="http://schemas.microsoft.com/office/drawing/2014/main" id="{AA65EC3B-D2CE-4132-8545-95E0B7E9505F}"/>
              </a:ext>
            </a:extLst>
          </p:cNvPr>
          <p:cNvSpPr/>
          <p:nvPr/>
        </p:nvSpPr>
        <p:spPr>
          <a:xfrm>
            <a:off x="243840" y="5027028"/>
            <a:ext cx="6083808" cy="923330"/>
          </a:xfrm>
          <a:prstGeom prst="rect">
            <a:avLst/>
          </a:prstGeom>
        </p:spPr>
        <p:txBody>
          <a:bodyPr wrap="square">
            <a:spAutoFit/>
          </a:bodyPr>
          <a:lstStyle/>
          <a:p>
            <a:r>
              <a:rPr lang="en-US" i="1" dirty="0"/>
              <a:t>Python is known for the abundance of excellent libraries backed by large communities of programmers . . . </a:t>
            </a:r>
          </a:p>
          <a:p>
            <a:r>
              <a:rPr lang="en-US" i="1" dirty="0"/>
              <a:t>     Why not really leverage all those libraries?</a:t>
            </a:r>
          </a:p>
        </p:txBody>
      </p:sp>
      <p:sp>
        <p:nvSpPr>
          <p:cNvPr id="13" name="Rectangle 12">
            <a:extLst>
              <a:ext uri="{FF2B5EF4-FFF2-40B4-BE49-F238E27FC236}">
                <a16:creationId xmlns:a16="http://schemas.microsoft.com/office/drawing/2014/main" id="{031600F8-EAAB-4F7E-A1FA-DC433E5D9ED7}"/>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359671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video game&#10;&#10;Description automatically generated">
            <a:extLst>
              <a:ext uri="{FF2B5EF4-FFF2-40B4-BE49-F238E27FC236}">
                <a16:creationId xmlns:a16="http://schemas.microsoft.com/office/drawing/2014/main" id="{4DA853E0-7738-46AC-B90C-71213DABD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964" y="812052"/>
            <a:ext cx="9680072" cy="5890499"/>
          </a:xfrm>
          <a:prstGeom prst="rect">
            <a:avLst/>
          </a:prstGeom>
        </p:spPr>
      </p:pic>
      <p:sp>
        <p:nvSpPr>
          <p:cNvPr id="3" name="Rectangle 5">
            <a:extLst>
              <a:ext uri="{FF2B5EF4-FFF2-40B4-BE49-F238E27FC236}">
                <a16:creationId xmlns:a16="http://schemas.microsoft.com/office/drawing/2014/main" id="{2629048B-0D0A-4BCF-937F-86F005DC6E00}"/>
              </a:ext>
            </a:extLst>
          </p:cNvPr>
          <p:cNvSpPr txBox="1">
            <a:spLocks noChangeArrowheads="1"/>
          </p:cNvSpPr>
          <p:nvPr/>
        </p:nvSpPr>
        <p:spPr>
          <a:xfrm>
            <a:off x="243840" y="-280"/>
            <a:ext cx="1194816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800" b="1" dirty="0">
                <a:latin typeface="+mn-lt"/>
              </a:rPr>
              <a:t>Data Science Architecture Overview</a:t>
            </a:r>
          </a:p>
        </p:txBody>
      </p:sp>
      <p:sp>
        <p:nvSpPr>
          <p:cNvPr id="5" name="Rectangle 4">
            <a:extLst>
              <a:ext uri="{FF2B5EF4-FFF2-40B4-BE49-F238E27FC236}">
                <a16:creationId xmlns:a16="http://schemas.microsoft.com/office/drawing/2014/main" id="{765608EF-758F-4664-BB52-21737DA4E260}"/>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855383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p:cNvCxnSpPr>
            <a:cxnSpLocks/>
            <a:stCxn id="7" idx="3"/>
          </p:cNvCxnSpPr>
          <p:nvPr/>
        </p:nvCxnSpPr>
        <p:spPr>
          <a:xfrm flipV="1">
            <a:off x="2934655" y="5048439"/>
            <a:ext cx="4965533" cy="1237344"/>
          </a:xfrm>
          <a:prstGeom prst="straightConnector1">
            <a:avLst/>
          </a:prstGeom>
          <a:ln w="76200">
            <a:solidFill>
              <a:schemeClr val="bg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3" idx="3"/>
          </p:cNvCxnSpPr>
          <p:nvPr/>
        </p:nvCxnSpPr>
        <p:spPr>
          <a:xfrm flipV="1">
            <a:off x="2961917" y="2835196"/>
            <a:ext cx="4894293" cy="947504"/>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15" idx="3"/>
          </p:cNvCxnSpPr>
          <p:nvPr/>
        </p:nvCxnSpPr>
        <p:spPr>
          <a:xfrm>
            <a:off x="2961917" y="2294089"/>
            <a:ext cx="4864021" cy="85573"/>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7" idx="3"/>
          </p:cNvCxnSpPr>
          <p:nvPr/>
        </p:nvCxnSpPr>
        <p:spPr>
          <a:xfrm flipV="1">
            <a:off x="2961917" y="2612779"/>
            <a:ext cx="4894293" cy="449427"/>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11" idx="3"/>
          </p:cNvCxnSpPr>
          <p:nvPr/>
        </p:nvCxnSpPr>
        <p:spPr>
          <a:xfrm>
            <a:off x="2946841" y="1549078"/>
            <a:ext cx="4894293" cy="599758"/>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sp>
        <p:nvSpPr>
          <p:cNvPr id="3" name="Rectangle 5"/>
          <p:cNvSpPr txBox="1">
            <a:spLocks noChangeArrowheads="1"/>
          </p:cNvSpPr>
          <p:nvPr/>
        </p:nvSpPr>
        <p:spPr>
          <a:xfrm>
            <a:off x="552450" y="-280"/>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Describing Business Concepts Is Hard</a:t>
            </a:r>
          </a:p>
        </p:txBody>
      </p:sp>
      <p:sp>
        <p:nvSpPr>
          <p:cNvPr id="22" name="Rectangle: Rounded Corners 21"/>
          <p:cNvSpPr/>
          <p:nvPr/>
        </p:nvSpPr>
        <p:spPr>
          <a:xfrm>
            <a:off x="1834138" y="5022324"/>
            <a:ext cx="1217356" cy="1781599"/>
          </a:xfrm>
          <a:prstGeom prst="roundRect">
            <a:avLst/>
          </a:prstGeom>
          <a:solidFill>
            <a:schemeClr val="tx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840476" y="1093694"/>
            <a:ext cx="1217356" cy="3812603"/>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978" y="5117422"/>
            <a:ext cx="998874" cy="6707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978" y="5896329"/>
            <a:ext cx="983677" cy="77890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978" y="4169110"/>
            <a:ext cx="1010939" cy="6192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7969" y="1204051"/>
            <a:ext cx="998872" cy="69005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2655" y="3499226"/>
            <a:ext cx="1009262" cy="56694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0978" y="1986098"/>
            <a:ext cx="1010939" cy="615981"/>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0978" y="2730766"/>
            <a:ext cx="1010939" cy="662880"/>
          </a:xfrm>
          <a:prstGeom prst="rect">
            <a:avLst/>
          </a:prstGeom>
        </p:spPr>
      </p:pic>
      <p:sp>
        <p:nvSpPr>
          <p:cNvPr id="18" name="Text Box 5"/>
          <p:cNvSpPr txBox="1">
            <a:spLocks noChangeArrowheads="1"/>
          </p:cNvSpPr>
          <p:nvPr/>
        </p:nvSpPr>
        <p:spPr bwMode="auto">
          <a:xfrm>
            <a:off x="0" y="666467"/>
            <a:ext cx="12191999" cy="338554"/>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600" dirty="0">
                <a:solidFill>
                  <a:srgbClr val="FFC000"/>
                </a:solidFill>
              </a:rPr>
              <a:t>When a business has simple business processes, business concepts are easy to describe</a:t>
            </a:r>
          </a:p>
        </p:txBody>
      </p:sp>
      <p:sp>
        <p:nvSpPr>
          <p:cNvPr id="19" name="Star: 10 Points 18"/>
          <p:cNvSpPr/>
          <p:nvPr/>
        </p:nvSpPr>
        <p:spPr>
          <a:xfrm>
            <a:off x="7952125" y="1491010"/>
            <a:ext cx="2411073" cy="2100534"/>
          </a:xfrm>
          <a:prstGeom prst="star10">
            <a:avLst>
              <a:gd name="adj" fmla="val 30923"/>
              <a:gd name="hf" fmla="val 10514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FOOD PRODUCTS</a:t>
            </a:r>
          </a:p>
        </p:txBody>
      </p:sp>
      <p:sp>
        <p:nvSpPr>
          <p:cNvPr id="20" name="Star: 10 Points 19"/>
          <p:cNvSpPr/>
          <p:nvPr/>
        </p:nvSpPr>
        <p:spPr>
          <a:xfrm>
            <a:off x="7952125" y="3795795"/>
            <a:ext cx="2411073" cy="2100534"/>
          </a:xfrm>
          <a:prstGeom prst="star10">
            <a:avLst>
              <a:gd name="adj" fmla="val 30923"/>
              <a:gd name="hf" fmla="val 10514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NON-FOOD PRODUCTS</a:t>
            </a:r>
          </a:p>
        </p:txBody>
      </p:sp>
      <p:sp>
        <p:nvSpPr>
          <p:cNvPr id="24" name="Rectangle 23"/>
          <p:cNvSpPr/>
          <p:nvPr/>
        </p:nvSpPr>
        <p:spPr>
          <a:xfrm>
            <a:off x="366469" y="1292576"/>
            <a:ext cx="1341482" cy="5155257"/>
          </a:xfrm>
          <a:prstGeom prst="rect">
            <a:avLst/>
          </a:prstGeom>
        </p:spPr>
        <p:txBody>
          <a:bodyPr wrap="square">
            <a:spAutoFit/>
          </a:bodyPr>
          <a:lstStyle/>
          <a:p>
            <a:pPr>
              <a:spcBef>
                <a:spcPts val="600"/>
              </a:spcBef>
            </a:pPr>
            <a:r>
              <a:rPr lang="en-US" sz="1200" dirty="0">
                <a:highlight>
                  <a:srgbClr val="000000"/>
                </a:highlight>
                <a:latin typeface="Calibri,sans-serif"/>
              </a:rPr>
              <a:t> </a:t>
            </a:r>
            <a:r>
              <a:rPr lang="en-US" sz="1200" b="1" dirty="0">
                <a:highlight>
                  <a:srgbClr val="000000"/>
                </a:highlight>
                <a:latin typeface="wf_segoe-ui_normal"/>
              </a:rPr>
              <a:t>Fried Chicken</a:t>
            </a:r>
            <a:r>
              <a:rPr lang="en-US" sz="1200" b="1" dirty="0">
                <a:solidFill>
                  <a:schemeClr val="bg1"/>
                </a:solidFill>
                <a:highlight>
                  <a:srgbClr val="000000"/>
                </a:highlight>
                <a:latin typeface="Calibri,sans-serif"/>
              </a:rPr>
              <a:t>.</a:t>
            </a:r>
            <a:r>
              <a:rPr lang="en-US" sz="1200" b="1" dirty="0">
                <a:highlight>
                  <a:srgbClr val="000000"/>
                </a:highlight>
                <a:latin typeface="Calibri,sans-serif"/>
              </a:rPr>
              <a:t> </a:t>
            </a:r>
          </a:p>
          <a:p>
            <a:pPr>
              <a:spcBef>
                <a:spcPts val="600"/>
              </a:spcBef>
            </a:pPr>
            <a:endParaRPr lang="en-US" sz="900" b="1" dirty="0">
              <a:highlight>
                <a:srgbClr val="000000"/>
              </a:highlight>
              <a:latin typeface="Calibri,sans-serif"/>
            </a:endParaRPr>
          </a:p>
          <a:p>
            <a:pPr>
              <a:spcBef>
                <a:spcPts val="600"/>
              </a:spcBef>
            </a:pPr>
            <a:endParaRPr lang="en-US" sz="900" b="1" dirty="0">
              <a:highlight>
                <a:srgbClr val="000000"/>
              </a:highlight>
              <a:latin typeface="Calibri,sans-serif"/>
            </a:endParaRPr>
          </a:p>
          <a:p>
            <a:pPr>
              <a:spcBef>
                <a:spcPts val="600"/>
              </a:spcBef>
            </a:pPr>
            <a:r>
              <a:rPr lang="en-US" sz="1200" b="1" dirty="0">
                <a:highlight>
                  <a:srgbClr val="000000"/>
                </a:highlight>
                <a:latin typeface="Calibri,sans-serif"/>
              </a:rPr>
              <a:t> Candy</a:t>
            </a:r>
            <a:r>
              <a:rPr lang="en-US" sz="1200" b="1" dirty="0">
                <a:solidFill>
                  <a:schemeClr val="bg1"/>
                </a:solidFill>
                <a:highlight>
                  <a:srgbClr val="000000"/>
                </a:highlight>
                <a:latin typeface="Calibri,sans-serif"/>
              </a:rPr>
              <a:t>.</a:t>
            </a:r>
          </a:p>
          <a:p>
            <a:pPr>
              <a:spcBef>
                <a:spcPts val="600"/>
              </a:spcBef>
            </a:pPr>
            <a:endParaRPr lang="en-US" sz="1200" b="1" dirty="0">
              <a:highlight>
                <a:srgbClr val="000000"/>
              </a:highlight>
              <a:latin typeface="Calibri,sans-serif"/>
            </a:endParaRPr>
          </a:p>
          <a:p>
            <a:pPr>
              <a:spcBef>
                <a:spcPts val="600"/>
              </a:spcBef>
            </a:pPr>
            <a:endParaRPr lang="en-US" sz="1200" b="1" dirty="0">
              <a:highlight>
                <a:srgbClr val="000000"/>
              </a:highlight>
              <a:latin typeface="Calibri,sans-serif"/>
            </a:endParaRPr>
          </a:p>
          <a:p>
            <a:pPr>
              <a:spcBef>
                <a:spcPts val="600"/>
              </a:spcBef>
            </a:pPr>
            <a:r>
              <a:rPr lang="en-US" sz="1200" b="1" dirty="0">
                <a:highlight>
                  <a:srgbClr val="000000"/>
                </a:highlight>
                <a:latin typeface="wf_segoe-ui_normal"/>
              </a:rPr>
              <a:t> French Fries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a:t>
            </a:r>
            <a:r>
              <a:rPr lang="en-US" sz="1200" b="1" dirty="0">
                <a:highlight>
                  <a:srgbClr val="000000"/>
                </a:highlight>
                <a:latin typeface="Calibri,sans-serif"/>
              </a:rPr>
              <a:t>Potato Chips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Tater Tots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Cups</a:t>
            </a:r>
            <a:r>
              <a:rPr lang="en-US" sz="1200" b="1" dirty="0">
                <a:solidFill>
                  <a:schemeClr val="tx1">
                    <a:lumMod val="65000"/>
                  </a:schemeClr>
                </a:solidFill>
                <a:highlight>
                  <a:srgbClr val="C0C0C0"/>
                </a:highlight>
                <a:latin typeface="wf_segoe-ui_normal"/>
              </a:rPr>
              <a:t>.</a:t>
            </a:r>
          </a:p>
          <a:p>
            <a:pPr>
              <a:spcBef>
                <a:spcPts val="600"/>
              </a:spcBef>
            </a:pPr>
            <a:endParaRPr lang="en-US" sz="1200" dirty="0">
              <a:solidFill>
                <a:schemeClr val="bg1"/>
              </a:solidFill>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Plates</a:t>
            </a:r>
            <a:r>
              <a:rPr lang="en-US" sz="1200" b="1" dirty="0">
                <a:solidFill>
                  <a:schemeClr val="tx1">
                    <a:lumMod val="75000"/>
                  </a:schemeClr>
                </a:solidFill>
                <a:highlight>
                  <a:srgbClr val="C0C0C0"/>
                </a:highlight>
                <a:latin typeface="wf_segoe-ui_normal"/>
              </a:rPr>
              <a:t>.</a:t>
            </a:r>
          </a:p>
        </p:txBody>
      </p:sp>
      <p:cxnSp>
        <p:nvCxnSpPr>
          <p:cNvPr id="31" name="Straight Arrow Connector 30"/>
          <p:cNvCxnSpPr>
            <a:cxnSpLocks/>
          </p:cNvCxnSpPr>
          <p:nvPr/>
        </p:nvCxnSpPr>
        <p:spPr>
          <a:xfrm flipV="1">
            <a:off x="3051494" y="3053745"/>
            <a:ext cx="4848694" cy="1398214"/>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p:cNvCxnSpPr>
          <p:nvPr/>
        </p:nvCxnSpPr>
        <p:spPr>
          <a:xfrm flipV="1">
            <a:off x="3051494" y="4801426"/>
            <a:ext cx="4848694" cy="651385"/>
          </a:xfrm>
          <a:prstGeom prst="straightConnector1">
            <a:avLst/>
          </a:prstGeom>
          <a:ln w="76200">
            <a:solidFill>
              <a:schemeClr val="bg1"/>
            </a:solidFill>
            <a:headEnd w="med" len="med"/>
            <a:tailEnd type="stealt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2286925-6098-4AD9-8E0E-016731D690E1}"/>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3490335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p:cNvCxnSpPr>
            <a:cxnSpLocks/>
            <a:stCxn id="7" idx="3"/>
          </p:cNvCxnSpPr>
          <p:nvPr/>
        </p:nvCxnSpPr>
        <p:spPr>
          <a:xfrm flipV="1">
            <a:off x="2934655" y="5896329"/>
            <a:ext cx="5011132" cy="389454"/>
          </a:xfrm>
          <a:prstGeom prst="straightConnector1">
            <a:avLst/>
          </a:prstGeom>
          <a:ln w="76200">
            <a:solidFill>
              <a:schemeClr val="bg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3" idx="3"/>
          </p:cNvCxnSpPr>
          <p:nvPr/>
        </p:nvCxnSpPr>
        <p:spPr>
          <a:xfrm>
            <a:off x="2961917" y="3782700"/>
            <a:ext cx="4864021" cy="120433"/>
          </a:xfrm>
          <a:prstGeom prst="straightConnector1">
            <a:avLst/>
          </a:prstGeom>
          <a:ln w="66675">
            <a:solidFill>
              <a:srgbClr val="FFC000"/>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15" idx="3"/>
          </p:cNvCxnSpPr>
          <p:nvPr/>
        </p:nvCxnSpPr>
        <p:spPr>
          <a:xfrm flipV="1">
            <a:off x="2961917" y="2057400"/>
            <a:ext cx="4938271" cy="236689"/>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7" idx="3"/>
          </p:cNvCxnSpPr>
          <p:nvPr/>
        </p:nvCxnSpPr>
        <p:spPr>
          <a:xfrm>
            <a:off x="2961917" y="3062206"/>
            <a:ext cx="4864021" cy="569994"/>
          </a:xfrm>
          <a:prstGeom prst="straightConnector1">
            <a:avLst/>
          </a:prstGeom>
          <a:ln w="66675">
            <a:solidFill>
              <a:srgbClr val="FFC000"/>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11" idx="3"/>
          </p:cNvCxnSpPr>
          <p:nvPr/>
        </p:nvCxnSpPr>
        <p:spPr>
          <a:xfrm>
            <a:off x="2946841" y="1549078"/>
            <a:ext cx="4953347" cy="271255"/>
          </a:xfrm>
          <a:prstGeom prst="straightConnector1">
            <a:avLst/>
          </a:prstGeom>
          <a:ln w="66675">
            <a:solidFill>
              <a:schemeClr val="tx1"/>
            </a:solidFill>
            <a:headEnd w="med" len="med"/>
            <a:tailEnd type="stealth"/>
          </a:ln>
        </p:spPr>
        <p:style>
          <a:lnRef idx="1">
            <a:schemeClr val="accent1"/>
          </a:lnRef>
          <a:fillRef idx="0">
            <a:schemeClr val="accent1"/>
          </a:fillRef>
          <a:effectRef idx="0">
            <a:schemeClr val="accent1"/>
          </a:effectRef>
          <a:fontRef idx="minor">
            <a:schemeClr val="tx1"/>
          </a:fontRef>
        </p:style>
      </p:cxnSp>
      <p:sp>
        <p:nvSpPr>
          <p:cNvPr id="22" name="Rectangle: Rounded Corners 21"/>
          <p:cNvSpPr/>
          <p:nvPr/>
        </p:nvSpPr>
        <p:spPr>
          <a:xfrm>
            <a:off x="1834138" y="5022324"/>
            <a:ext cx="1217356" cy="1781599"/>
          </a:xfrm>
          <a:prstGeom prst="roundRect">
            <a:avLst/>
          </a:prstGeom>
          <a:solidFill>
            <a:schemeClr val="tx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840476" y="1093694"/>
            <a:ext cx="1217356" cy="3812603"/>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978" y="5117422"/>
            <a:ext cx="998874" cy="6707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978" y="5896329"/>
            <a:ext cx="983677" cy="77890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978" y="4169110"/>
            <a:ext cx="1010939" cy="6192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7969" y="1204051"/>
            <a:ext cx="998872" cy="690054"/>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2655" y="3499226"/>
            <a:ext cx="1009262" cy="56694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0978" y="1986098"/>
            <a:ext cx="1010939" cy="615981"/>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0978" y="2730766"/>
            <a:ext cx="1010939" cy="662880"/>
          </a:xfrm>
          <a:prstGeom prst="rect">
            <a:avLst/>
          </a:prstGeom>
        </p:spPr>
      </p:pic>
      <p:sp>
        <p:nvSpPr>
          <p:cNvPr id="18" name="Text Box 5"/>
          <p:cNvSpPr txBox="1">
            <a:spLocks noChangeArrowheads="1"/>
          </p:cNvSpPr>
          <p:nvPr/>
        </p:nvSpPr>
        <p:spPr bwMode="auto">
          <a:xfrm>
            <a:off x="0" y="666467"/>
            <a:ext cx="12191999" cy="338554"/>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600" dirty="0">
                <a:solidFill>
                  <a:srgbClr val="FFC000"/>
                </a:solidFill>
              </a:rPr>
              <a:t>But, as a company’s business processes become more complex, business concepts are less simple to describe</a:t>
            </a:r>
          </a:p>
        </p:txBody>
      </p:sp>
      <p:sp>
        <p:nvSpPr>
          <p:cNvPr id="24" name="Rectangle 23"/>
          <p:cNvSpPr/>
          <p:nvPr/>
        </p:nvSpPr>
        <p:spPr>
          <a:xfrm>
            <a:off x="366469" y="1292576"/>
            <a:ext cx="2551470" cy="5155257"/>
          </a:xfrm>
          <a:prstGeom prst="rect">
            <a:avLst/>
          </a:prstGeom>
        </p:spPr>
        <p:txBody>
          <a:bodyPr wrap="square">
            <a:spAutoFit/>
          </a:bodyPr>
          <a:lstStyle/>
          <a:p>
            <a:pPr>
              <a:spcBef>
                <a:spcPts val="600"/>
              </a:spcBef>
            </a:pPr>
            <a:r>
              <a:rPr lang="en-US" sz="1200" dirty="0">
                <a:highlight>
                  <a:srgbClr val="000000"/>
                </a:highlight>
                <a:latin typeface="Calibri,sans-serif"/>
              </a:rPr>
              <a:t> </a:t>
            </a:r>
            <a:r>
              <a:rPr lang="en-US" sz="1200" b="1" dirty="0">
                <a:highlight>
                  <a:srgbClr val="000000"/>
                </a:highlight>
                <a:latin typeface="wf_segoe-ui_normal"/>
              </a:rPr>
              <a:t>Fried Chicken</a:t>
            </a:r>
            <a:r>
              <a:rPr lang="en-US" sz="1200" b="1" dirty="0">
                <a:solidFill>
                  <a:schemeClr val="bg1"/>
                </a:solidFill>
                <a:highlight>
                  <a:srgbClr val="000000"/>
                </a:highlight>
                <a:latin typeface="Calibri,sans-serif"/>
              </a:rPr>
              <a:t>.</a:t>
            </a:r>
            <a:r>
              <a:rPr lang="en-US" sz="1200" b="1" dirty="0">
                <a:highlight>
                  <a:srgbClr val="000000"/>
                </a:highlight>
                <a:latin typeface="Calibri,sans-serif"/>
              </a:rPr>
              <a:t> </a:t>
            </a:r>
          </a:p>
          <a:p>
            <a:pPr>
              <a:spcBef>
                <a:spcPts val="600"/>
              </a:spcBef>
            </a:pPr>
            <a:endParaRPr lang="en-US" sz="900" b="1" dirty="0">
              <a:highlight>
                <a:srgbClr val="000000"/>
              </a:highlight>
              <a:latin typeface="Calibri,sans-serif"/>
            </a:endParaRPr>
          </a:p>
          <a:p>
            <a:pPr>
              <a:spcBef>
                <a:spcPts val="600"/>
              </a:spcBef>
            </a:pPr>
            <a:endParaRPr lang="en-US" sz="900" b="1" dirty="0">
              <a:highlight>
                <a:srgbClr val="000000"/>
              </a:highlight>
              <a:latin typeface="Calibri,sans-serif"/>
            </a:endParaRPr>
          </a:p>
          <a:p>
            <a:pPr>
              <a:spcBef>
                <a:spcPts val="600"/>
              </a:spcBef>
            </a:pPr>
            <a:r>
              <a:rPr lang="en-US" sz="1200" b="1" dirty="0">
                <a:highlight>
                  <a:srgbClr val="000000"/>
                </a:highlight>
                <a:latin typeface="Calibri,sans-serif"/>
              </a:rPr>
              <a:t> Candy</a:t>
            </a:r>
            <a:r>
              <a:rPr lang="en-US" sz="1200" b="1" dirty="0">
                <a:solidFill>
                  <a:schemeClr val="bg1"/>
                </a:solidFill>
                <a:highlight>
                  <a:srgbClr val="000000"/>
                </a:highlight>
                <a:latin typeface="Calibri,sans-serif"/>
              </a:rPr>
              <a:t>.</a:t>
            </a:r>
          </a:p>
          <a:p>
            <a:pPr>
              <a:spcBef>
                <a:spcPts val="600"/>
              </a:spcBef>
            </a:pPr>
            <a:endParaRPr lang="en-US" sz="1200" b="1" dirty="0">
              <a:highlight>
                <a:srgbClr val="000000"/>
              </a:highlight>
              <a:latin typeface="Calibri,sans-serif"/>
            </a:endParaRPr>
          </a:p>
          <a:p>
            <a:pPr>
              <a:spcBef>
                <a:spcPts val="600"/>
              </a:spcBef>
            </a:pPr>
            <a:endParaRPr lang="en-US" sz="1200" b="1" dirty="0">
              <a:highlight>
                <a:srgbClr val="000000"/>
              </a:highlight>
              <a:latin typeface="Calibri,sans-serif"/>
            </a:endParaRPr>
          </a:p>
          <a:p>
            <a:pPr>
              <a:spcBef>
                <a:spcPts val="600"/>
              </a:spcBef>
            </a:pPr>
            <a:r>
              <a:rPr lang="en-US" sz="1200" b="1" dirty="0">
                <a:highlight>
                  <a:srgbClr val="000000"/>
                </a:highlight>
                <a:latin typeface="wf_segoe-ui_normal"/>
              </a:rPr>
              <a:t> French Fries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a:t>
            </a:r>
            <a:r>
              <a:rPr lang="en-US" sz="1200" b="1" dirty="0">
                <a:highlight>
                  <a:srgbClr val="000000"/>
                </a:highlight>
                <a:latin typeface="Calibri,sans-serif"/>
              </a:rPr>
              <a:t>Potato Chips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Tater Tots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Cups</a:t>
            </a:r>
            <a:r>
              <a:rPr lang="en-US" sz="1200" b="1" dirty="0">
                <a:solidFill>
                  <a:schemeClr val="tx1">
                    <a:lumMod val="65000"/>
                  </a:schemeClr>
                </a:solidFill>
                <a:highlight>
                  <a:srgbClr val="C0C0C0"/>
                </a:highlight>
                <a:latin typeface="wf_segoe-ui_normal"/>
              </a:rPr>
              <a:t>.</a:t>
            </a:r>
          </a:p>
          <a:p>
            <a:pPr>
              <a:spcBef>
                <a:spcPts val="600"/>
              </a:spcBef>
            </a:pPr>
            <a:endParaRPr lang="en-US" sz="1200" dirty="0">
              <a:solidFill>
                <a:schemeClr val="bg1"/>
              </a:solidFill>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Plates</a:t>
            </a:r>
            <a:r>
              <a:rPr lang="en-US" sz="1200" b="1" dirty="0">
                <a:solidFill>
                  <a:schemeClr val="tx1">
                    <a:lumMod val="75000"/>
                  </a:schemeClr>
                </a:solidFill>
                <a:highlight>
                  <a:srgbClr val="C0C0C0"/>
                </a:highlight>
                <a:latin typeface="wf_segoe-ui_normal"/>
              </a:rPr>
              <a:t>.</a:t>
            </a:r>
          </a:p>
        </p:txBody>
      </p:sp>
      <p:cxnSp>
        <p:nvCxnSpPr>
          <p:cNvPr id="31" name="Straight Arrow Connector 30"/>
          <p:cNvCxnSpPr>
            <a:cxnSpLocks/>
          </p:cNvCxnSpPr>
          <p:nvPr/>
        </p:nvCxnSpPr>
        <p:spPr>
          <a:xfrm flipV="1">
            <a:off x="3051494" y="4169110"/>
            <a:ext cx="4774444" cy="282849"/>
          </a:xfrm>
          <a:prstGeom prst="straightConnector1">
            <a:avLst/>
          </a:prstGeom>
          <a:ln w="66675">
            <a:solidFill>
              <a:srgbClr val="FFC000"/>
            </a:solidFill>
            <a:headEnd w="med" len="med"/>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p:cNvCxnSpPr>
          <p:nvPr/>
        </p:nvCxnSpPr>
        <p:spPr>
          <a:xfrm>
            <a:off x="3051494" y="5452812"/>
            <a:ext cx="4894293" cy="202921"/>
          </a:xfrm>
          <a:prstGeom prst="straightConnector1">
            <a:avLst/>
          </a:prstGeom>
          <a:ln w="76200">
            <a:solidFill>
              <a:schemeClr val="bg1"/>
            </a:solidFill>
            <a:headEnd w="med" len="med"/>
            <a:tailEnd type="stealth"/>
          </a:ln>
        </p:spPr>
        <p:style>
          <a:lnRef idx="1">
            <a:schemeClr val="accent1"/>
          </a:lnRef>
          <a:fillRef idx="0">
            <a:schemeClr val="accent1"/>
          </a:fillRef>
          <a:effectRef idx="0">
            <a:schemeClr val="accent1"/>
          </a:effectRef>
          <a:fontRef idx="minor">
            <a:schemeClr val="tx1"/>
          </a:fontRef>
        </p:style>
      </p:cxnSp>
      <p:sp>
        <p:nvSpPr>
          <p:cNvPr id="23" name="Star: 10 Points 22"/>
          <p:cNvSpPr/>
          <p:nvPr/>
        </p:nvSpPr>
        <p:spPr>
          <a:xfrm>
            <a:off x="7952126" y="1038726"/>
            <a:ext cx="2204598" cy="1857753"/>
          </a:xfrm>
          <a:prstGeom prst="star10">
            <a:avLst>
              <a:gd name="adj" fmla="val 30923"/>
              <a:gd name="hf" fmla="val 10514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FOOD PRODUCTS WITHOUT</a:t>
            </a:r>
          </a:p>
          <a:p>
            <a:pPr algn="ctr"/>
            <a:r>
              <a:rPr lang="en-US" sz="1400" dirty="0"/>
              <a:t>POTATOS</a:t>
            </a:r>
          </a:p>
        </p:txBody>
      </p:sp>
      <p:sp>
        <p:nvSpPr>
          <p:cNvPr id="25" name="Star: 10 Points 24"/>
          <p:cNvSpPr/>
          <p:nvPr/>
        </p:nvSpPr>
        <p:spPr>
          <a:xfrm>
            <a:off x="7952126" y="4838021"/>
            <a:ext cx="2204598" cy="1857753"/>
          </a:xfrm>
          <a:prstGeom prst="star10">
            <a:avLst>
              <a:gd name="adj" fmla="val 30923"/>
              <a:gd name="hf" fmla="val 10514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NON-FOOD PRODUCTS</a:t>
            </a:r>
          </a:p>
        </p:txBody>
      </p:sp>
      <p:sp>
        <p:nvSpPr>
          <p:cNvPr id="27" name="Star: 10 Points 26"/>
          <p:cNvSpPr/>
          <p:nvPr/>
        </p:nvSpPr>
        <p:spPr>
          <a:xfrm>
            <a:off x="7945787" y="2941327"/>
            <a:ext cx="2204598" cy="1857753"/>
          </a:xfrm>
          <a:prstGeom prst="star10">
            <a:avLst>
              <a:gd name="adj" fmla="val 30923"/>
              <a:gd name="hf" fmla="val 10514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C000"/>
                </a:solidFill>
              </a:rPr>
              <a:t>FOOD PRODUCTS WITH</a:t>
            </a:r>
          </a:p>
          <a:p>
            <a:pPr algn="ctr"/>
            <a:r>
              <a:rPr lang="en-US" sz="1400" b="1" dirty="0">
                <a:solidFill>
                  <a:srgbClr val="FFC000"/>
                </a:solidFill>
              </a:rPr>
              <a:t>POTATOS</a:t>
            </a:r>
          </a:p>
        </p:txBody>
      </p:sp>
      <p:sp>
        <p:nvSpPr>
          <p:cNvPr id="34" name="Text Box 5"/>
          <p:cNvSpPr txBox="1">
            <a:spLocks noChangeArrowheads="1"/>
          </p:cNvSpPr>
          <p:nvPr/>
        </p:nvSpPr>
        <p:spPr bwMode="auto">
          <a:xfrm>
            <a:off x="3937001" y="2274129"/>
            <a:ext cx="3940876" cy="954107"/>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400" dirty="0">
                <a:solidFill>
                  <a:srgbClr val="FFC000"/>
                </a:solidFill>
              </a:rPr>
              <a:t>Whereas we only needed one descriptor on the last slide (Food, or Not Food), with the new descriptive requirement, we now need to break the ‘Food’ category down further (Contains Potato ?)</a:t>
            </a:r>
          </a:p>
        </p:txBody>
      </p:sp>
      <p:sp>
        <p:nvSpPr>
          <p:cNvPr id="32" name="Rectangle 5">
            <a:extLst>
              <a:ext uri="{FF2B5EF4-FFF2-40B4-BE49-F238E27FC236}">
                <a16:creationId xmlns:a16="http://schemas.microsoft.com/office/drawing/2014/main" id="{A0F595A2-D586-41BB-A5D6-E8DDDE78CC3A}"/>
              </a:ext>
            </a:extLst>
          </p:cNvPr>
          <p:cNvSpPr txBox="1">
            <a:spLocks noChangeArrowheads="1"/>
          </p:cNvSpPr>
          <p:nvPr/>
        </p:nvSpPr>
        <p:spPr>
          <a:xfrm>
            <a:off x="552450" y="-280"/>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Describing Business Concepts Is Hard</a:t>
            </a:r>
          </a:p>
        </p:txBody>
      </p:sp>
      <p:sp>
        <p:nvSpPr>
          <p:cNvPr id="33" name="Rectangle 32">
            <a:extLst>
              <a:ext uri="{FF2B5EF4-FFF2-40B4-BE49-F238E27FC236}">
                <a16:creationId xmlns:a16="http://schemas.microsoft.com/office/drawing/2014/main" id="{D1971308-058D-4DA5-9B1C-3EAC579E0252}"/>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275171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50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p:cNvSpPr/>
          <p:nvPr/>
        </p:nvSpPr>
        <p:spPr>
          <a:xfrm>
            <a:off x="1479585" y="4768319"/>
            <a:ext cx="2750670" cy="1781599"/>
          </a:xfrm>
          <a:prstGeom prst="roundRect">
            <a:avLst/>
          </a:prstGeom>
          <a:solidFill>
            <a:schemeClr val="tx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a:off x="1485795" y="839689"/>
            <a:ext cx="2745070" cy="3858731"/>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p:cNvSpPr/>
          <p:nvPr/>
        </p:nvSpPr>
        <p:spPr>
          <a:xfrm>
            <a:off x="1901778" y="3209794"/>
            <a:ext cx="1806622" cy="3275667"/>
          </a:xfrm>
          <a:prstGeom prst="roundRect">
            <a:avLst/>
          </a:prstGeom>
          <a:solidFill>
            <a:schemeClr val="accent1">
              <a:lumMod val="40000"/>
              <a:lumOff val="6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p:cNvSpPr/>
          <p:nvPr/>
        </p:nvSpPr>
        <p:spPr>
          <a:xfrm>
            <a:off x="1885906" y="916269"/>
            <a:ext cx="1822494" cy="2189430"/>
          </a:xfrm>
          <a:prstGeom prst="roundRect">
            <a:avLst/>
          </a:prstGeom>
          <a:solidFill>
            <a:schemeClr val="accent5">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p:cNvSpPr/>
          <p:nvPr/>
        </p:nvSpPr>
        <p:spPr>
          <a:xfrm>
            <a:off x="2345225" y="1654098"/>
            <a:ext cx="1692040" cy="2394510"/>
          </a:xfrm>
          <a:prstGeom prst="roundRect">
            <a:avLst/>
          </a:prstGeom>
          <a:solidFill>
            <a:srgbClr val="FF6D6D"/>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3659" y="4863417"/>
            <a:ext cx="998874" cy="6707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659" y="5642324"/>
            <a:ext cx="983677" cy="778907"/>
          </a:xfrm>
          <a:prstGeom prst="rect">
            <a:avLst/>
          </a:prstGeom>
        </p:spPr>
      </p:pic>
      <p:grpSp>
        <p:nvGrpSpPr>
          <p:cNvPr id="2" name="Group 1"/>
          <p:cNvGrpSpPr/>
          <p:nvPr/>
        </p:nvGrpSpPr>
        <p:grpSpPr>
          <a:xfrm>
            <a:off x="2543659" y="3296842"/>
            <a:ext cx="1011776" cy="1426380"/>
            <a:chOff x="1947969" y="1228366"/>
            <a:chExt cx="1011776" cy="146147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969" y="1228366"/>
              <a:ext cx="998872" cy="690054"/>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8806" y="2073855"/>
              <a:ext cx="1010939" cy="615981"/>
            </a:xfrm>
            <a:prstGeom prst="rect">
              <a:avLst/>
            </a:prstGeom>
          </p:spPr>
        </p:pic>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3659" y="2417229"/>
            <a:ext cx="1010939" cy="60033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5336" y="1056012"/>
            <a:ext cx="1009262" cy="549672"/>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4497" y="1716536"/>
            <a:ext cx="1010939" cy="642680"/>
          </a:xfrm>
          <a:prstGeom prst="rect">
            <a:avLst/>
          </a:prstGeom>
        </p:spPr>
      </p:pic>
      <p:sp>
        <p:nvSpPr>
          <p:cNvPr id="24" name="Rectangle 23"/>
          <p:cNvSpPr/>
          <p:nvPr/>
        </p:nvSpPr>
        <p:spPr>
          <a:xfrm>
            <a:off x="383185" y="1123237"/>
            <a:ext cx="2551470" cy="5155257"/>
          </a:xfrm>
          <a:prstGeom prst="rect">
            <a:avLst/>
          </a:prstGeom>
        </p:spPr>
        <p:txBody>
          <a:bodyPr wrap="square">
            <a:spAutoFit/>
          </a:bodyPr>
          <a:lstStyle/>
          <a:p>
            <a:pPr>
              <a:spcBef>
                <a:spcPts val="600"/>
              </a:spcBef>
            </a:pPr>
            <a:r>
              <a:rPr lang="en-US" sz="1200" dirty="0">
                <a:highlight>
                  <a:srgbClr val="000000"/>
                </a:highlight>
                <a:latin typeface="Calibri,sans-serif"/>
              </a:rPr>
              <a:t> </a:t>
            </a:r>
            <a:r>
              <a:rPr lang="en-US" sz="1200" b="1" dirty="0">
                <a:highlight>
                  <a:srgbClr val="000000"/>
                </a:highlight>
                <a:latin typeface="wf_segoe-ui_normal"/>
              </a:rPr>
              <a:t>Potato Chips</a:t>
            </a:r>
            <a:r>
              <a:rPr lang="en-US" sz="1200" b="1" dirty="0">
                <a:solidFill>
                  <a:schemeClr val="bg1"/>
                </a:solidFill>
                <a:highlight>
                  <a:srgbClr val="000000"/>
                </a:highlight>
                <a:latin typeface="Calibri,sans-serif"/>
              </a:rPr>
              <a:t>.</a:t>
            </a:r>
            <a:r>
              <a:rPr lang="en-US" sz="1200" b="1" dirty="0">
                <a:highlight>
                  <a:srgbClr val="000000"/>
                </a:highlight>
                <a:latin typeface="Calibri,sans-serif"/>
              </a:rPr>
              <a:t> </a:t>
            </a:r>
          </a:p>
          <a:p>
            <a:pPr>
              <a:spcBef>
                <a:spcPts val="600"/>
              </a:spcBef>
            </a:pPr>
            <a:endParaRPr lang="en-US" sz="900" b="1" dirty="0">
              <a:highlight>
                <a:srgbClr val="000000"/>
              </a:highlight>
              <a:latin typeface="Calibri,sans-serif"/>
            </a:endParaRPr>
          </a:p>
          <a:p>
            <a:pPr>
              <a:spcBef>
                <a:spcPts val="600"/>
              </a:spcBef>
            </a:pPr>
            <a:endParaRPr lang="en-US" sz="900" b="1" dirty="0">
              <a:highlight>
                <a:srgbClr val="000000"/>
              </a:highlight>
              <a:latin typeface="Calibri,sans-serif"/>
            </a:endParaRPr>
          </a:p>
          <a:p>
            <a:pPr>
              <a:spcBef>
                <a:spcPts val="600"/>
              </a:spcBef>
            </a:pPr>
            <a:r>
              <a:rPr lang="en-US" sz="1200" b="1" dirty="0">
                <a:highlight>
                  <a:srgbClr val="000000"/>
                </a:highlight>
                <a:latin typeface="Calibri,sans-serif"/>
              </a:rPr>
              <a:t> French Fries</a:t>
            </a:r>
            <a:r>
              <a:rPr lang="en-US" sz="1200" b="1" dirty="0">
                <a:solidFill>
                  <a:schemeClr val="bg1"/>
                </a:solidFill>
                <a:highlight>
                  <a:srgbClr val="000000"/>
                </a:highlight>
                <a:latin typeface="Calibri,sans-serif"/>
              </a:rPr>
              <a:t>.</a:t>
            </a:r>
          </a:p>
          <a:p>
            <a:pPr>
              <a:spcBef>
                <a:spcPts val="600"/>
              </a:spcBef>
            </a:pPr>
            <a:endParaRPr lang="en-US" sz="1200" b="1" dirty="0">
              <a:highlight>
                <a:srgbClr val="000000"/>
              </a:highlight>
              <a:latin typeface="Calibri,sans-serif"/>
            </a:endParaRPr>
          </a:p>
          <a:p>
            <a:pPr>
              <a:spcBef>
                <a:spcPts val="600"/>
              </a:spcBef>
            </a:pPr>
            <a:endParaRPr lang="en-US" sz="1200" b="1" dirty="0">
              <a:highlight>
                <a:srgbClr val="000000"/>
              </a:highlight>
              <a:latin typeface="Calibri,sans-serif"/>
            </a:endParaRPr>
          </a:p>
          <a:p>
            <a:pPr>
              <a:spcBef>
                <a:spcPts val="600"/>
              </a:spcBef>
            </a:pPr>
            <a:r>
              <a:rPr lang="en-US" sz="1200" b="1" dirty="0">
                <a:highlight>
                  <a:srgbClr val="000000"/>
                </a:highlight>
                <a:latin typeface="wf_segoe-ui_normal"/>
              </a:rPr>
              <a:t> Tater Tots</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a:t>
            </a:r>
            <a:r>
              <a:rPr lang="en-US" sz="1200" b="1" dirty="0">
                <a:highlight>
                  <a:srgbClr val="000000"/>
                </a:highlight>
                <a:latin typeface="Calibri,sans-serif"/>
              </a:rPr>
              <a:t>Fried Chicken</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b="1" dirty="0">
              <a:highlight>
                <a:srgbClr val="000000"/>
              </a:highlight>
              <a:latin typeface="wf_segoe-ui_normal"/>
            </a:endParaRPr>
          </a:p>
          <a:p>
            <a:pPr>
              <a:spcBef>
                <a:spcPts val="600"/>
              </a:spcBef>
            </a:pPr>
            <a:endParaRPr lang="en-US" sz="1200" b="1" dirty="0">
              <a:highlight>
                <a:srgbClr val="000000"/>
              </a:highlight>
              <a:latin typeface="wf_segoe-ui_normal"/>
            </a:endParaRPr>
          </a:p>
          <a:p>
            <a:pPr>
              <a:spcBef>
                <a:spcPts val="600"/>
              </a:spcBef>
            </a:pPr>
            <a:r>
              <a:rPr lang="en-US" sz="1200" b="1" dirty="0">
                <a:highlight>
                  <a:srgbClr val="000000"/>
                </a:highlight>
                <a:latin typeface="wf_segoe-ui_normal"/>
              </a:rPr>
              <a:t> Candy</a:t>
            </a:r>
            <a:r>
              <a:rPr lang="en-US" sz="1200" b="1" dirty="0">
                <a:solidFill>
                  <a:schemeClr val="bg1"/>
                </a:solidFill>
                <a:highlight>
                  <a:srgbClr val="000000"/>
                </a:highlight>
                <a:latin typeface="wf_segoe-ui_normal"/>
              </a:rPr>
              <a:t>.</a:t>
            </a:r>
            <a:r>
              <a:rPr lang="en-US" sz="1200" b="1" dirty="0">
                <a:highlight>
                  <a:srgbClr val="000000"/>
                </a:highlight>
                <a:latin typeface="wf_segoe-ui_normal"/>
              </a:rPr>
              <a:t> </a:t>
            </a: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Cups</a:t>
            </a:r>
            <a:r>
              <a:rPr lang="en-US" sz="1200" b="1" dirty="0">
                <a:solidFill>
                  <a:schemeClr val="tx1">
                    <a:lumMod val="65000"/>
                  </a:schemeClr>
                </a:solidFill>
                <a:highlight>
                  <a:srgbClr val="C0C0C0"/>
                </a:highlight>
                <a:latin typeface="wf_segoe-ui_normal"/>
              </a:rPr>
              <a:t>.</a:t>
            </a:r>
          </a:p>
          <a:p>
            <a:pPr>
              <a:spcBef>
                <a:spcPts val="600"/>
              </a:spcBef>
            </a:pPr>
            <a:endParaRPr lang="en-US" sz="1200" dirty="0">
              <a:solidFill>
                <a:schemeClr val="bg1"/>
              </a:solidFill>
              <a:latin typeface="wf_segoe-ui_normal"/>
            </a:endParaRPr>
          </a:p>
          <a:p>
            <a:pPr>
              <a:spcBef>
                <a:spcPts val="600"/>
              </a:spcBef>
            </a:pPr>
            <a:endParaRPr lang="en-US" sz="1200" dirty="0">
              <a:latin typeface="wf_segoe-ui_normal"/>
            </a:endParaRPr>
          </a:p>
          <a:p>
            <a:pPr>
              <a:spcBef>
                <a:spcPts val="600"/>
              </a:spcBef>
            </a:pPr>
            <a:r>
              <a:rPr lang="en-US" sz="1200" b="1" dirty="0">
                <a:solidFill>
                  <a:schemeClr val="bg1"/>
                </a:solidFill>
                <a:highlight>
                  <a:srgbClr val="C0C0C0"/>
                </a:highlight>
                <a:latin typeface="wf_segoe-ui_normal"/>
              </a:rPr>
              <a:t>Paper Plates</a:t>
            </a:r>
            <a:r>
              <a:rPr lang="en-US" sz="1200" b="1" dirty="0">
                <a:solidFill>
                  <a:schemeClr val="tx1">
                    <a:lumMod val="75000"/>
                  </a:schemeClr>
                </a:solidFill>
                <a:highlight>
                  <a:srgbClr val="C0C0C0"/>
                </a:highlight>
                <a:latin typeface="wf_segoe-ui_normal"/>
              </a:rPr>
              <a:t>.</a:t>
            </a:r>
          </a:p>
        </p:txBody>
      </p:sp>
      <p:sp>
        <p:nvSpPr>
          <p:cNvPr id="6" name="Rectangle 5"/>
          <p:cNvSpPr/>
          <p:nvPr/>
        </p:nvSpPr>
        <p:spPr>
          <a:xfrm rot="16200000">
            <a:off x="686987" y="2528268"/>
            <a:ext cx="1997727" cy="400110"/>
          </a:xfrm>
          <a:prstGeom prst="rect">
            <a:avLst/>
          </a:prstGeom>
          <a:noFill/>
        </p:spPr>
        <p:txBody>
          <a:bodyPr wrap="none" lIns="91440" tIns="45720" rIns="91440" bIns="45720">
            <a:spAutoFit/>
          </a:bodyPr>
          <a:lstStyle/>
          <a:p>
            <a:pPr algn="ctr"/>
            <a:r>
              <a:rPr lang="en-US" sz="2000" dirty="0">
                <a:ln w="0"/>
                <a:effectLst>
                  <a:outerShdw blurRad="38100" dist="19050" dir="2700000" algn="tl" rotWithShape="0">
                    <a:schemeClr val="dk1">
                      <a:alpha val="40000"/>
                    </a:schemeClr>
                  </a:outerShdw>
                </a:effectLst>
              </a:rPr>
              <a:t>FOOD PRODUCTS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p:cNvSpPr/>
          <p:nvPr/>
        </p:nvSpPr>
        <p:spPr>
          <a:xfrm rot="16200000">
            <a:off x="970591" y="5424114"/>
            <a:ext cx="1376659" cy="400110"/>
          </a:xfrm>
          <a:prstGeom prst="rect">
            <a:avLst/>
          </a:prstGeom>
          <a:noFill/>
        </p:spPr>
        <p:txBody>
          <a:bodyPr wrap="none" lIns="91440" tIns="45720" rIns="91440" bIns="45720">
            <a:spAutoFit/>
          </a:bodyPr>
          <a:lstStyle/>
          <a:p>
            <a:pPr algn="ctr"/>
            <a:r>
              <a:rPr lang="en-US" sz="2000" b="0" cap="none" spc="0" dirty="0">
                <a:ln w="0"/>
                <a:solidFill>
                  <a:schemeClr val="bg1"/>
                </a:solidFill>
                <a:effectLst>
                  <a:outerShdw blurRad="38100" dist="19050" dir="2700000" algn="tl" rotWithShape="0">
                    <a:schemeClr val="dk1">
                      <a:alpha val="40000"/>
                    </a:schemeClr>
                  </a:outerShdw>
                </a:effectLst>
              </a:rPr>
              <a:t>NON-FOOD</a:t>
            </a:r>
          </a:p>
        </p:txBody>
      </p:sp>
      <p:sp>
        <p:nvSpPr>
          <p:cNvPr id="35" name="Rectangle 34"/>
          <p:cNvSpPr/>
          <p:nvPr/>
        </p:nvSpPr>
        <p:spPr>
          <a:xfrm rot="16200000">
            <a:off x="389551" y="4566844"/>
            <a:ext cx="3467901" cy="369332"/>
          </a:xfrm>
          <a:prstGeom prst="rect">
            <a:avLst/>
          </a:prstGeom>
          <a:noFill/>
        </p:spPr>
        <p:txBody>
          <a:bodyPr wrap="square" lIns="91440" tIns="45720" rIns="91440" bIns="45720">
            <a:spAutoFit/>
          </a:bodyPr>
          <a:lstStyle/>
          <a:p>
            <a:pPr algn="ctr"/>
            <a:r>
              <a:rPr lang="en-US" b="0" cap="none" spc="0" dirty="0">
                <a:ln w="0"/>
                <a:solidFill>
                  <a:schemeClr val="bg1"/>
                </a:solidFill>
                <a:effectLst>
                  <a:outerShdw blurRad="38100" dist="19050" dir="2700000" algn="tl" rotWithShape="0">
                    <a:schemeClr val="dk1">
                      <a:alpha val="40000"/>
                    </a:schemeClr>
                  </a:outerShdw>
                </a:effectLst>
              </a:rPr>
              <a:t>NO POTATOES    NO  POTATOES</a:t>
            </a:r>
          </a:p>
        </p:txBody>
      </p:sp>
      <p:sp>
        <p:nvSpPr>
          <p:cNvPr id="36" name="Rectangle 35"/>
          <p:cNvSpPr/>
          <p:nvPr/>
        </p:nvSpPr>
        <p:spPr>
          <a:xfrm rot="16200000">
            <a:off x="1048351" y="1797462"/>
            <a:ext cx="2150300"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CONTAINS POTATO</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39" name="Rectangle 38"/>
          <p:cNvSpPr/>
          <p:nvPr/>
        </p:nvSpPr>
        <p:spPr>
          <a:xfrm rot="16200000">
            <a:off x="3378556" y="2656495"/>
            <a:ext cx="1015792" cy="400110"/>
          </a:xfrm>
          <a:prstGeom prst="rect">
            <a:avLst/>
          </a:prstGeom>
          <a:noFill/>
        </p:spPr>
        <p:txBody>
          <a:bodyPr wrap="none" lIns="91440" tIns="45720" rIns="91440" bIns="45720">
            <a:spAutoFit/>
          </a:bodyPr>
          <a:lstStyle/>
          <a:p>
            <a:pPr algn="ctr"/>
            <a:r>
              <a:rPr lang="en-US" sz="2000" dirty="0">
                <a:ln w="0"/>
                <a:solidFill>
                  <a:schemeClr val="bg1"/>
                </a:solidFill>
                <a:effectLst>
                  <a:outerShdw blurRad="38100" dist="19050" dir="2700000" algn="tl" rotWithShape="0">
                    <a:schemeClr val="dk1">
                      <a:alpha val="40000"/>
                    </a:schemeClr>
                  </a:outerShdw>
                </a:effectLst>
              </a:rPr>
              <a:t>FROZEN</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40" name="Text Box 5"/>
          <p:cNvSpPr txBox="1">
            <a:spLocks noChangeArrowheads="1"/>
          </p:cNvSpPr>
          <p:nvPr/>
        </p:nvSpPr>
        <p:spPr bwMode="auto">
          <a:xfrm>
            <a:off x="5020235" y="1450415"/>
            <a:ext cx="6736830" cy="4785926"/>
          </a:xfrm>
          <a:prstGeom prst="rect">
            <a:avLst/>
          </a:prstGeom>
          <a:noFill/>
          <a:ln w="28575" algn="ctr">
            <a:noFill/>
            <a:miter lim="800000"/>
            <a:headEnd/>
            <a:tailEnd/>
          </a:ln>
          <a:effectLst/>
          <a:extLst>
            <a:ext uri="{909E8E84-426E-40DD-AFC4-6F175D3DCCD1}">
              <a14:hiddenFill xmlns:a14="http://schemas.microsoft.com/office/drawing/2010/main">
                <a:solidFill>
                  <a:srgbClr val="990033">
                    <a:alpha val="84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Font typeface="Arial" panose="020B0604020202020204" pitchFamily="34" charset="0"/>
              <a:buChar char="•"/>
            </a:pPr>
            <a:r>
              <a:rPr lang="en-US" altLang="en-US" sz="1600" dirty="0"/>
              <a:t>Notice that the ways ‘The Business’ groups products change depending on which part of ‘The Business’ is designing the groups (a.k.a. hierarchies)</a:t>
            </a:r>
          </a:p>
          <a:p>
            <a:pPr marL="742950" lvl="1" indent="-285750">
              <a:spcBef>
                <a:spcPts val="600"/>
              </a:spcBef>
              <a:buFont typeface="Arial" panose="020B0604020202020204" pitchFamily="34" charset="0"/>
              <a:buChar char="•"/>
            </a:pPr>
            <a:r>
              <a:rPr lang="en-US" altLang="en-US" sz="1600" dirty="0"/>
              <a:t>Finance hierarchies are concerned with groups like ‘Food’ or ‘Non-Food’.  Or, not shown here: grouping business units by location: North America; South/Central America; EU; Africa; and Asia/Pacific.</a:t>
            </a:r>
          </a:p>
          <a:p>
            <a:pPr marL="742950" lvl="1" indent="-285750">
              <a:spcBef>
                <a:spcPts val="600"/>
              </a:spcBef>
              <a:buFont typeface="Arial" panose="020B0604020202020204" pitchFamily="34" charset="0"/>
              <a:buChar char="•"/>
            </a:pPr>
            <a:r>
              <a:rPr lang="en-US" altLang="en-US" sz="1600" dirty="0"/>
              <a:t>Manufacturing hierarchies are more concerned with materials and logistics (i.e. Frozen/Not Frozen or Contains Potatoes/No Potatoes)</a:t>
            </a:r>
          </a:p>
          <a:p>
            <a:pPr marL="285750" indent="-285750">
              <a:buFont typeface="Arial" panose="020B0604020202020204" pitchFamily="34" charset="0"/>
              <a:buChar char="•"/>
            </a:pPr>
            <a:endParaRPr lang="en-US" altLang="en-US" sz="1600" dirty="0"/>
          </a:p>
          <a:p>
            <a:pPr marL="285750" indent="-285750">
              <a:buFont typeface="Arial" panose="020B0604020202020204" pitchFamily="34" charset="0"/>
              <a:buChar char="•"/>
            </a:pPr>
            <a:r>
              <a:rPr lang="en-US" altLang="en-US" sz="1600" dirty="0"/>
              <a:t>These built-for-purpose hierarchies rarely align across the purpose for which they were specifically designed.</a:t>
            </a:r>
          </a:p>
          <a:p>
            <a:pPr marL="742950" lvl="1" indent="-285750">
              <a:spcBef>
                <a:spcPts val="600"/>
              </a:spcBef>
              <a:buFont typeface="Arial" panose="020B0604020202020204" pitchFamily="34" charset="0"/>
              <a:buChar char="•"/>
            </a:pPr>
            <a:r>
              <a:rPr lang="en-US" altLang="en-US" sz="1600" dirty="0"/>
              <a:t>This situation is very common when one company acquires another or a company moves from one ERP or CRM platform to another</a:t>
            </a:r>
          </a:p>
          <a:p>
            <a:pPr marL="285750" indent="-285750">
              <a:buFont typeface="Arial" panose="020B0604020202020204" pitchFamily="34" charset="0"/>
              <a:buChar char="•"/>
            </a:pPr>
            <a:endParaRPr lang="en-US" altLang="en-US" sz="1600" dirty="0"/>
          </a:p>
          <a:p>
            <a:pPr marL="285750" indent="-285750">
              <a:buFont typeface="Arial" panose="020B0604020202020204" pitchFamily="34" charset="0"/>
              <a:buChar char="•"/>
            </a:pPr>
            <a:r>
              <a:rPr lang="en-US" altLang="en-US" sz="1600" dirty="0"/>
              <a:t>Chameleon Metadata’s </a:t>
            </a:r>
            <a:r>
              <a:rPr lang="en-US" altLang="en-US" b="1" i="1" dirty="0"/>
              <a:t>Flexible Hierarchies Management </a:t>
            </a:r>
            <a:r>
              <a:rPr lang="en-US" altLang="en-US" sz="1600" dirty="0"/>
              <a:t>tools and processes allows us to identify misaligned hierarchies in advance.  </a:t>
            </a:r>
          </a:p>
          <a:p>
            <a:pPr marL="742950" lvl="1" indent="-285750">
              <a:buFont typeface="Arial" panose="020B0604020202020204" pitchFamily="34" charset="0"/>
              <a:buChar char="•"/>
            </a:pPr>
            <a:r>
              <a:rPr lang="en-US" altLang="en-US" sz="1600" dirty="0"/>
              <a:t>‘What If’ hierarchies can be built before they’re needed and verified to identify risks/issues before a formal roll-out into Production.  </a:t>
            </a:r>
          </a:p>
          <a:p>
            <a:pPr marL="742950" lvl="1" indent="-285750">
              <a:buFont typeface="Arial" panose="020B0604020202020204" pitchFamily="34" charset="0"/>
              <a:buChar char="•"/>
            </a:pPr>
            <a:r>
              <a:rPr lang="en-US" altLang="en-US" sz="1600" dirty="0"/>
              <a:t>So, client can ‘see a taxonomy issue’ before it breaks anything.</a:t>
            </a:r>
          </a:p>
        </p:txBody>
      </p:sp>
      <p:sp>
        <p:nvSpPr>
          <p:cNvPr id="23" name="Rectangle: Rounded Corners 22">
            <a:extLst>
              <a:ext uri="{FF2B5EF4-FFF2-40B4-BE49-F238E27FC236}">
                <a16:creationId xmlns:a16="http://schemas.microsoft.com/office/drawing/2014/main" id="{89BAFA42-9F1F-4924-A4F7-C4530C5BAE4B}"/>
              </a:ext>
            </a:extLst>
          </p:cNvPr>
          <p:cNvSpPr/>
          <p:nvPr/>
        </p:nvSpPr>
        <p:spPr>
          <a:xfrm>
            <a:off x="1901778" y="3197713"/>
            <a:ext cx="1806622" cy="3275667"/>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43ED905-CDE5-477A-8134-C293E084D1CA}"/>
              </a:ext>
            </a:extLst>
          </p:cNvPr>
          <p:cNvSpPr/>
          <p:nvPr/>
        </p:nvSpPr>
        <p:spPr>
          <a:xfrm>
            <a:off x="1901531" y="911702"/>
            <a:ext cx="1822494" cy="2189430"/>
          </a:xfrm>
          <a:prstGeom prst="round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80D73F11-17E5-488C-ABCD-FAA2E0E75DE5}"/>
              </a:ext>
            </a:extLst>
          </p:cNvPr>
          <p:cNvSpPr/>
          <p:nvPr/>
        </p:nvSpPr>
        <p:spPr>
          <a:xfrm>
            <a:off x="1466041" y="4764713"/>
            <a:ext cx="2750670" cy="1781599"/>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D41142B0-923E-4598-BA44-EA1140A9216F}"/>
              </a:ext>
            </a:extLst>
          </p:cNvPr>
          <p:cNvSpPr txBox="1">
            <a:spLocks noChangeArrowheads="1"/>
          </p:cNvSpPr>
          <p:nvPr/>
        </p:nvSpPr>
        <p:spPr>
          <a:xfrm>
            <a:off x="552450" y="-280"/>
            <a:ext cx="11639550" cy="9191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t>Describing Business Concepts Is Hard</a:t>
            </a:r>
          </a:p>
        </p:txBody>
      </p:sp>
      <p:sp>
        <p:nvSpPr>
          <p:cNvPr id="28" name="Rectangle 27">
            <a:extLst>
              <a:ext uri="{FF2B5EF4-FFF2-40B4-BE49-F238E27FC236}">
                <a16:creationId xmlns:a16="http://schemas.microsoft.com/office/drawing/2014/main" id="{1D0A56F5-DF89-405E-A66F-81FA486BC049}"/>
              </a:ext>
            </a:extLst>
          </p:cNvPr>
          <p:cNvSpPr/>
          <p:nvPr/>
        </p:nvSpPr>
        <p:spPr>
          <a:xfrm>
            <a:off x="5511637" y="6672905"/>
            <a:ext cx="1412566" cy="184666"/>
          </a:xfrm>
          <a:prstGeom prst="rect">
            <a:avLst/>
          </a:prstGeom>
        </p:spPr>
        <p:txBody>
          <a:bodyPr wrap="none">
            <a:spAutoFit/>
          </a:bodyPr>
          <a:lstStyle/>
          <a:p>
            <a:r>
              <a:rPr lang="en-US" sz="600" dirty="0"/>
              <a:t>Copyright 2018 – Chameleon Metadata</a:t>
            </a:r>
          </a:p>
        </p:txBody>
      </p:sp>
    </p:spTree>
    <p:extLst>
      <p:ext uri="{BB962C8B-B14F-4D97-AF65-F5344CB8AC3E}">
        <p14:creationId xmlns:p14="http://schemas.microsoft.com/office/powerpoint/2010/main" val="588741150"/>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B4C6E7"/>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2531</Words>
  <Application>Microsoft Office PowerPoint</Application>
  <PresentationFormat>Widescreen</PresentationFormat>
  <Paragraphs>308</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Calibri,sans-serif</vt:lpstr>
      <vt:lpstr>Trebuchet MS</vt:lpstr>
      <vt:lpstr>wf_segoe-ui_normal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ChameleonMetadata.com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Data Science Architecture</dc:title>
  <dc:subject>Building A Data Science Architecture</dc:subject>
  <dc:creator>Eric Thornton</dc:creator>
  <cp:keywords>RPA, robotic process automation, metadata, data science, python</cp:keywords>
  <cp:lastModifiedBy>Eric Thornton</cp:lastModifiedBy>
  <cp:revision>32</cp:revision>
  <dcterms:created xsi:type="dcterms:W3CDTF">2018-12-10T13:48:01Z</dcterms:created>
  <dcterms:modified xsi:type="dcterms:W3CDTF">2018-12-10T22:20:17Z</dcterms:modified>
</cp:coreProperties>
</file>